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0" r:id="rId1"/>
  </p:sldMasterIdLst>
  <p:notesMasterIdLst>
    <p:notesMasterId r:id="rId10"/>
  </p:notesMasterIdLst>
  <p:sldIdLst>
    <p:sldId id="266" r:id="rId2"/>
    <p:sldId id="268" r:id="rId3"/>
    <p:sldId id="260" r:id="rId4"/>
    <p:sldId id="261" r:id="rId5"/>
    <p:sldId id="264" r:id="rId6"/>
    <p:sldId id="269" r:id="rId7"/>
    <p:sldId id="27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B5C08-B202-4050-80BB-9030DB53D7CB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5E97A-9F25-4AF4-90E6-A6794F10D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1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515B1-0D91-46F6-A9BB-2499B9540244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7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25267" y="0"/>
            <a:ext cx="4763558" cy="6858000"/>
            <a:chOff x="7425267" y="0"/>
            <a:chExt cx="4763558" cy="68580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239350" y="188640"/>
            <a:ext cx="11713301" cy="6552728"/>
          </a:xfrm>
          <a:prstGeom prst="rect">
            <a:avLst/>
          </a:prstGeom>
          <a:noFill/>
          <a:ln>
            <a:solidFill>
              <a:srgbClr val="1230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pic>
        <p:nvPicPr>
          <p:cNvPr id="20" name="Picture 2" descr="C:\Users\2019635\AppData\Local\Microsoft\Windows\Temporary Internet Files\Content.Outlook\IQ6XJK9Y\education-pms-CS6 lr rgb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2817" y="6041362"/>
            <a:ext cx="1555804" cy="464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022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8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5792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29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563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06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98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716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55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67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20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2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2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85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22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25267" y="0"/>
            <a:ext cx="4763558" cy="6858000"/>
            <a:chOff x="7425267" y="0"/>
            <a:chExt cx="4763558" cy="68580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2A30-C663-4051-8795-0A5C9B5F86D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F739F2-928B-4EB5-8789-9D8D1B029C27}" type="slidenum">
              <a:rPr lang="en-GB" smtClean="0"/>
              <a:t>‹#›</a:t>
            </a:fld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239350" y="188640"/>
            <a:ext cx="11713301" cy="6552728"/>
          </a:xfrm>
          <a:prstGeom prst="rect">
            <a:avLst/>
          </a:prstGeom>
          <a:noFill/>
          <a:ln>
            <a:solidFill>
              <a:srgbClr val="1230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pic>
        <p:nvPicPr>
          <p:cNvPr id="30" name="Picture 2" descr="C:\Users\2019635\AppData\Local\Microsoft\Windows\Temporary Internet Files\Content.Outlook\IQ6XJK9Y\education-pms-CS6 lr rgb.jp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0062817" y="6041362"/>
            <a:ext cx="1555804" cy="464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47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  <p:sldLayoutId id="214748399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Relationships and Sexuality Education in Northern Ireland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chemeClr val="accent1">
                    <a:lumMod val="50000"/>
                  </a:schemeClr>
                </a:solidFill>
              </a:rPr>
              <a:t>Suzanne Kingon, Head of Curriculum and </a:t>
            </a: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</a:rPr>
              <a:t>Assessment Team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2206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788" y="188639"/>
            <a:ext cx="8229600" cy="871233"/>
          </a:xfrm>
        </p:spPr>
        <p:txBody>
          <a:bodyPr>
            <a:noAutofit/>
          </a:bodyPr>
          <a:lstStyle/>
          <a:p>
            <a:pPr algn="ctr"/>
            <a:r>
              <a:rPr lang="en-GB" sz="40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NI </a:t>
            </a:r>
            <a:r>
              <a:rPr lang="en-GB" sz="40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412" y="748511"/>
            <a:ext cx="8784976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GB" sz="56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All </a:t>
            </a:r>
            <a:r>
              <a:rPr lang="en-GB" sz="5600" dirty="0">
                <a:solidFill>
                  <a:schemeClr val="accent1">
                    <a:lumMod val="50000"/>
                  </a:schemeClr>
                </a:solidFill>
              </a:rPr>
              <a:t>publicly funded schools required to deliver the NI </a:t>
            </a: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Curriculum.</a:t>
            </a:r>
            <a:endParaRPr lang="en-GB" sz="5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Equal emphasis </a:t>
            </a:r>
            <a:r>
              <a:rPr lang="en-GB" sz="5600" dirty="0">
                <a:solidFill>
                  <a:schemeClr val="accent1">
                    <a:lumMod val="50000"/>
                  </a:schemeClr>
                </a:solidFill>
              </a:rPr>
              <a:t>to knowledge, understanding and </a:t>
            </a: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skills.</a:t>
            </a:r>
            <a:endParaRPr lang="en-GB" sz="5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5600" dirty="0">
                <a:solidFill>
                  <a:schemeClr val="accent1">
                    <a:lumMod val="50000"/>
                  </a:schemeClr>
                </a:solidFill>
              </a:rPr>
              <a:t>Designed to give schools flexibility in what they choose to teach and to use approaches that best suit their </a:t>
            </a: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pupils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Greater </a:t>
            </a:r>
            <a:r>
              <a:rPr lang="en-GB" sz="5600" dirty="0">
                <a:solidFill>
                  <a:schemeClr val="accent1">
                    <a:lumMod val="50000"/>
                  </a:schemeClr>
                </a:solidFill>
              </a:rPr>
              <a:t>flexibility and less </a:t>
            </a: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prescription.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GB" sz="5600" dirty="0">
                <a:solidFill>
                  <a:schemeClr val="accent1">
                    <a:lumMod val="50000"/>
                  </a:schemeClr>
                </a:solidFill>
              </a:rPr>
              <a:t>curriculum places significant emphasis on developing the core literacy, numeracy and ICT </a:t>
            </a:r>
            <a:r>
              <a:rPr lang="en-GB" sz="5600" dirty="0" smtClean="0">
                <a:solidFill>
                  <a:schemeClr val="accent1">
                    <a:lumMod val="50000"/>
                  </a:schemeClr>
                </a:solidFill>
              </a:rPr>
              <a:t>skills.  </a:t>
            </a:r>
            <a:endParaRPr lang="en-GB" sz="5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1109"/>
            <a:ext cx="10804752" cy="1137313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RSE in the NI Curriculum 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17" y="1192712"/>
            <a:ext cx="9541577" cy="534992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RSE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 is covered within the statutory curriculum under the Personal Development and Mutual Understanding (primary) and the Learning for Life and Work (post-primary) Areas of Learning.  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statutory curriculum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includes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prescribed minimum content in relation to RSE.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This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is a minimum entitlement that all children should receive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Schools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have flexibility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to decide on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how best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to deliver RSE to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 meet the needs of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pupils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Curriculum design, content  and implementation is evaluated by Education and Training Inspectorate (ETI). 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3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7545"/>
            <a:ext cx="10827730" cy="1370842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RSE Policy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8675" y="1433015"/>
            <a:ext cx="9617697" cy="521344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he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 Department requires each school to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have its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own written policy on how it will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deliver RSE.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It is envisaged a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school’s policy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will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reflect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its ethos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be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subject to consultation with parents and pupils and endorsed by the Board of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Governors.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ETI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through its inspection of child protection and safeguarding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examines a school’s RSE policy.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  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ETI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reports its evaluation of safeguarding based on the evidence of the whole range of related policies,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including RSE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78107"/>
            <a:ext cx="10885775" cy="863839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RSE in our Schools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75462"/>
            <a:ext cx="10573258" cy="4861366"/>
          </a:xfrm>
        </p:spPr>
        <p:txBody>
          <a:bodyPr>
            <a:noAutofit/>
          </a:bodyPr>
          <a:lstStyle/>
          <a:p>
            <a:pPr marL="914400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ETI EVALUATION (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2016)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Almost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all of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lessons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observed were good to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outstanding.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Almost all schools leaders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and teachers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recognised the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importance of an RSE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programme.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For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most part,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increasing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development and implementation of appropriate RSE policies and practices, aligned to the ethos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of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individual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schools.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ncreased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awareness of the importance of preparing children to cope with the potential risks posed by access to online information and contact with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others. 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Good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links with a wide range of appropriate statutory and voluntary agencies</a:t>
            </a:r>
          </a:p>
          <a:p>
            <a:pPr marL="914400" lvl="2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36024" y="363670"/>
            <a:ext cx="1370565" cy="7368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5280522" y="2758651"/>
            <a:ext cx="1864831" cy="1776956"/>
          </a:xfrm>
          <a:custGeom>
            <a:avLst/>
            <a:gdLst>
              <a:gd name="connsiteX0" fmla="*/ 0 w 1228105"/>
              <a:gd name="connsiteY0" fmla="*/ 692143 h 1384285"/>
              <a:gd name="connsiteX1" fmla="*/ 307026 w 1228105"/>
              <a:gd name="connsiteY1" fmla="*/ 0 h 1384285"/>
              <a:gd name="connsiteX2" fmla="*/ 921079 w 1228105"/>
              <a:gd name="connsiteY2" fmla="*/ 0 h 1384285"/>
              <a:gd name="connsiteX3" fmla="*/ 1228105 w 1228105"/>
              <a:gd name="connsiteY3" fmla="*/ 692143 h 1384285"/>
              <a:gd name="connsiteX4" fmla="*/ 921079 w 1228105"/>
              <a:gd name="connsiteY4" fmla="*/ 1384285 h 1384285"/>
              <a:gd name="connsiteX5" fmla="*/ 307026 w 1228105"/>
              <a:gd name="connsiteY5" fmla="*/ 1384285 h 1384285"/>
              <a:gd name="connsiteX6" fmla="*/ 0 w 1228105"/>
              <a:gd name="connsiteY6" fmla="*/ 692143 h 138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384285">
                <a:moveTo>
                  <a:pt x="614052" y="0"/>
                </a:moveTo>
                <a:lnTo>
                  <a:pt x="1228105" y="346071"/>
                </a:lnTo>
                <a:lnTo>
                  <a:pt x="1228105" y="1038214"/>
                </a:lnTo>
                <a:lnTo>
                  <a:pt x="614052" y="1384285"/>
                </a:lnTo>
                <a:lnTo>
                  <a:pt x="0" y="1038214"/>
                </a:lnTo>
                <a:lnTo>
                  <a:pt x="0" y="346071"/>
                </a:lnTo>
                <a:lnTo>
                  <a:pt x="614052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2624" tIns="246594" rIns="272624" bIns="246594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Significant Role in the Curriculum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5411" y="1406085"/>
            <a:ext cx="1326353" cy="7368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7199837" y="2758651"/>
            <a:ext cx="1748587" cy="1778770"/>
          </a:xfrm>
          <a:custGeom>
            <a:avLst/>
            <a:gdLst>
              <a:gd name="connsiteX0" fmla="*/ 0 w 1228105"/>
              <a:gd name="connsiteY0" fmla="*/ 630846 h 1261691"/>
              <a:gd name="connsiteX1" fmla="*/ 307026 w 1228105"/>
              <a:gd name="connsiteY1" fmla="*/ 0 h 1261691"/>
              <a:gd name="connsiteX2" fmla="*/ 921079 w 1228105"/>
              <a:gd name="connsiteY2" fmla="*/ 0 h 1261691"/>
              <a:gd name="connsiteX3" fmla="*/ 1228105 w 1228105"/>
              <a:gd name="connsiteY3" fmla="*/ 630846 h 1261691"/>
              <a:gd name="connsiteX4" fmla="*/ 921079 w 1228105"/>
              <a:gd name="connsiteY4" fmla="*/ 1261691 h 1261691"/>
              <a:gd name="connsiteX5" fmla="*/ 307026 w 1228105"/>
              <a:gd name="connsiteY5" fmla="*/ 1261691 h 1261691"/>
              <a:gd name="connsiteX6" fmla="*/ 0 w 1228105"/>
              <a:gd name="connsiteY6" fmla="*/ 630846 h 1261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261691">
                <a:moveTo>
                  <a:pt x="614052" y="0"/>
                </a:moveTo>
                <a:lnTo>
                  <a:pt x="1228105" y="315422"/>
                </a:lnTo>
                <a:lnTo>
                  <a:pt x="1228105" y="946269"/>
                </a:lnTo>
                <a:lnTo>
                  <a:pt x="614052" y="1261691"/>
                </a:lnTo>
                <a:lnTo>
                  <a:pt x="0" y="946269"/>
                </a:lnTo>
                <a:lnTo>
                  <a:pt x="0" y="315422"/>
                </a:lnTo>
                <a:lnTo>
                  <a:pt x="614052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0282" tIns="204684" rIns="210282" bIns="204684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 smtClean="0">
                <a:solidFill>
                  <a:schemeClr val="tx1"/>
                </a:solidFill>
              </a:rPr>
              <a:t>Whole school planning process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285141" y="4143047"/>
            <a:ext cx="1726898" cy="1669907"/>
          </a:xfrm>
          <a:custGeom>
            <a:avLst/>
            <a:gdLst>
              <a:gd name="connsiteX0" fmla="*/ 0 w 1228105"/>
              <a:gd name="connsiteY0" fmla="*/ 534226 h 1068451"/>
              <a:gd name="connsiteX1" fmla="*/ 267113 w 1228105"/>
              <a:gd name="connsiteY1" fmla="*/ 0 h 1068451"/>
              <a:gd name="connsiteX2" fmla="*/ 960992 w 1228105"/>
              <a:gd name="connsiteY2" fmla="*/ 0 h 1068451"/>
              <a:gd name="connsiteX3" fmla="*/ 1228105 w 1228105"/>
              <a:gd name="connsiteY3" fmla="*/ 534226 h 1068451"/>
              <a:gd name="connsiteX4" fmla="*/ 960992 w 1228105"/>
              <a:gd name="connsiteY4" fmla="*/ 1068451 h 1068451"/>
              <a:gd name="connsiteX5" fmla="*/ 267113 w 1228105"/>
              <a:gd name="connsiteY5" fmla="*/ 1068451 h 1068451"/>
              <a:gd name="connsiteX6" fmla="*/ 0 w 1228105"/>
              <a:gd name="connsiteY6" fmla="*/ 534226 h 106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068451">
                <a:moveTo>
                  <a:pt x="614052" y="0"/>
                </a:moveTo>
                <a:lnTo>
                  <a:pt x="1228105" y="232388"/>
                </a:lnTo>
                <a:lnTo>
                  <a:pt x="1228105" y="836063"/>
                </a:lnTo>
                <a:lnTo>
                  <a:pt x="614052" y="1068451"/>
                </a:lnTo>
                <a:lnTo>
                  <a:pt x="0" y="836063"/>
                </a:lnTo>
                <a:lnTo>
                  <a:pt x="0" y="232388"/>
                </a:lnTo>
                <a:lnTo>
                  <a:pt x="614052" y="0"/>
                </a:ln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410" tIns="233290" rIns="208410" bIns="233290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>
                <a:solidFill>
                  <a:schemeClr val="tx1"/>
                </a:solidFill>
              </a:rPr>
              <a:t>Robust Monitoring and </a:t>
            </a:r>
            <a:r>
              <a:rPr lang="en-GB" sz="1600" b="1" dirty="0" smtClean="0">
                <a:solidFill>
                  <a:schemeClr val="tx1"/>
                </a:solidFill>
              </a:rPr>
              <a:t>Self-Evaluation</a:t>
            </a:r>
            <a:endParaRPr lang="en-GB" sz="1600" b="1" dirty="0">
              <a:solidFill>
                <a:schemeClr val="tx1"/>
              </a:solidFill>
            </a:endParaRPr>
          </a:p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6024" y="2448501"/>
            <a:ext cx="1370565" cy="7368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4439572" y="4170345"/>
            <a:ext cx="1709968" cy="1669907"/>
          </a:xfrm>
          <a:custGeom>
            <a:avLst/>
            <a:gdLst>
              <a:gd name="connsiteX0" fmla="*/ 0 w 1228105"/>
              <a:gd name="connsiteY0" fmla="*/ 534226 h 1068451"/>
              <a:gd name="connsiteX1" fmla="*/ 267113 w 1228105"/>
              <a:gd name="connsiteY1" fmla="*/ 0 h 1068451"/>
              <a:gd name="connsiteX2" fmla="*/ 960992 w 1228105"/>
              <a:gd name="connsiteY2" fmla="*/ 0 h 1068451"/>
              <a:gd name="connsiteX3" fmla="*/ 1228105 w 1228105"/>
              <a:gd name="connsiteY3" fmla="*/ 534226 h 1068451"/>
              <a:gd name="connsiteX4" fmla="*/ 960992 w 1228105"/>
              <a:gd name="connsiteY4" fmla="*/ 1068451 h 1068451"/>
              <a:gd name="connsiteX5" fmla="*/ 267113 w 1228105"/>
              <a:gd name="connsiteY5" fmla="*/ 1068451 h 1068451"/>
              <a:gd name="connsiteX6" fmla="*/ 0 w 1228105"/>
              <a:gd name="connsiteY6" fmla="*/ 534226 h 106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068451">
                <a:moveTo>
                  <a:pt x="614052" y="0"/>
                </a:moveTo>
                <a:lnTo>
                  <a:pt x="1228105" y="232388"/>
                </a:lnTo>
                <a:lnTo>
                  <a:pt x="1228105" y="836063"/>
                </a:lnTo>
                <a:lnTo>
                  <a:pt x="614052" y="1068451"/>
                </a:lnTo>
                <a:lnTo>
                  <a:pt x="0" y="836063"/>
                </a:lnTo>
                <a:lnTo>
                  <a:pt x="0" y="232388"/>
                </a:lnTo>
                <a:lnTo>
                  <a:pt x="614052" y="0"/>
                </a:lnTo>
                <a:close/>
              </a:path>
            </a:pathLst>
          </a:custGeom>
          <a:solidFill>
            <a:srgbClr val="66CC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6500" tIns="191380" rIns="166501" bIns="19138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b="1" dirty="0" smtClean="0">
                <a:solidFill>
                  <a:schemeClr val="tx1"/>
                </a:solidFill>
              </a:rPr>
              <a:t>Linked to </a:t>
            </a:r>
            <a:r>
              <a:rPr lang="en-GB" sz="1400" b="1" dirty="0">
                <a:solidFill>
                  <a:schemeClr val="tx1"/>
                </a:solidFill>
              </a:rPr>
              <a:t>ethos, </a:t>
            </a:r>
            <a:r>
              <a:rPr lang="en-GB" sz="1400" b="1" dirty="0" smtClean="0">
                <a:solidFill>
                  <a:schemeClr val="tx1"/>
                </a:solidFill>
              </a:rPr>
              <a:t>and </a:t>
            </a:r>
            <a:r>
              <a:rPr lang="en-GB" sz="1400" b="1" dirty="0">
                <a:solidFill>
                  <a:schemeClr val="tx1"/>
                </a:solidFill>
              </a:rPr>
              <a:t>ethical framework of the school</a:t>
            </a:r>
            <a:endParaRPr lang="en-GB" sz="1400" b="1" dirty="0" smtClean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617715" y="2790657"/>
            <a:ext cx="1633018" cy="1719538"/>
          </a:xfrm>
          <a:custGeom>
            <a:avLst/>
            <a:gdLst>
              <a:gd name="connsiteX0" fmla="*/ 0 w 1228105"/>
              <a:gd name="connsiteY0" fmla="*/ 534226 h 1068451"/>
              <a:gd name="connsiteX1" fmla="*/ 267113 w 1228105"/>
              <a:gd name="connsiteY1" fmla="*/ 0 h 1068451"/>
              <a:gd name="connsiteX2" fmla="*/ 960992 w 1228105"/>
              <a:gd name="connsiteY2" fmla="*/ 0 h 1068451"/>
              <a:gd name="connsiteX3" fmla="*/ 1228105 w 1228105"/>
              <a:gd name="connsiteY3" fmla="*/ 534226 h 1068451"/>
              <a:gd name="connsiteX4" fmla="*/ 960992 w 1228105"/>
              <a:gd name="connsiteY4" fmla="*/ 1068451 h 1068451"/>
              <a:gd name="connsiteX5" fmla="*/ 267113 w 1228105"/>
              <a:gd name="connsiteY5" fmla="*/ 1068451 h 1068451"/>
              <a:gd name="connsiteX6" fmla="*/ 0 w 1228105"/>
              <a:gd name="connsiteY6" fmla="*/ 534226 h 106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068451">
                <a:moveTo>
                  <a:pt x="614052" y="0"/>
                </a:moveTo>
                <a:lnTo>
                  <a:pt x="1228105" y="232388"/>
                </a:lnTo>
                <a:lnTo>
                  <a:pt x="1228105" y="836063"/>
                </a:lnTo>
                <a:lnTo>
                  <a:pt x="614052" y="1068451"/>
                </a:lnTo>
                <a:lnTo>
                  <a:pt x="0" y="836063"/>
                </a:lnTo>
                <a:lnTo>
                  <a:pt x="0" y="232388"/>
                </a:lnTo>
                <a:lnTo>
                  <a:pt x="614052" y="0"/>
                </a:lnTo>
                <a:close/>
              </a:path>
            </a:pathLst>
          </a:custGeom>
          <a:solidFill>
            <a:srgbClr val="66FF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410" tIns="233290" rIns="208410" bIns="233290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 smtClean="0">
                <a:solidFill>
                  <a:schemeClr val="tx1"/>
                </a:solidFill>
              </a:rPr>
              <a:t>External Agencies and Guest Speakers</a:t>
            </a:r>
            <a:endParaRPr lang="en-GB" sz="1600" b="1" dirty="0">
              <a:solidFill>
                <a:schemeClr val="tx1"/>
              </a:solidFill>
            </a:endParaRPr>
          </a:p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dirty="0"/>
          </a:p>
        </p:txBody>
      </p:sp>
      <p:sp>
        <p:nvSpPr>
          <p:cNvPr id="14" name="Rectangle 13"/>
          <p:cNvSpPr/>
          <p:nvPr/>
        </p:nvSpPr>
        <p:spPr>
          <a:xfrm>
            <a:off x="3885411" y="3490917"/>
            <a:ext cx="1326353" cy="7368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ctangle 16"/>
          <p:cNvSpPr/>
          <p:nvPr/>
        </p:nvSpPr>
        <p:spPr>
          <a:xfrm>
            <a:off x="6936024" y="4533332"/>
            <a:ext cx="1370565" cy="7368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4459794" y="1498248"/>
            <a:ext cx="1709967" cy="1626691"/>
          </a:xfrm>
          <a:custGeom>
            <a:avLst/>
            <a:gdLst>
              <a:gd name="connsiteX0" fmla="*/ 0 w 1228105"/>
              <a:gd name="connsiteY0" fmla="*/ 534226 h 1068451"/>
              <a:gd name="connsiteX1" fmla="*/ 267113 w 1228105"/>
              <a:gd name="connsiteY1" fmla="*/ 0 h 1068451"/>
              <a:gd name="connsiteX2" fmla="*/ 960992 w 1228105"/>
              <a:gd name="connsiteY2" fmla="*/ 0 h 1068451"/>
              <a:gd name="connsiteX3" fmla="*/ 1228105 w 1228105"/>
              <a:gd name="connsiteY3" fmla="*/ 534226 h 1068451"/>
              <a:gd name="connsiteX4" fmla="*/ 960992 w 1228105"/>
              <a:gd name="connsiteY4" fmla="*/ 1068451 h 1068451"/>
              <a:gd name="connsiteX5" fmla="*/ 267113 w 1228105"/>
              <a:gd name="connsiteY5" fmla="*/ 1068451 h 1068451"/>
              <a:gd name="connsiteX6" fmla="*/ 0 w 1228105"/>
              <a:gd name="connsiteY6" fmla="*/ 534226 h 106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068451">
                <a:moveTo>
                  <a:pt x="614052" y="0"/>
                </a:moveTo>
                <a:lnTo>
                  <a:pt x="1228105" y="232388"/>
                </a:lnTo>
                <a:lnTo>
                  <a:pt x="1228105" y="836063"/>
                </a:lnTo>
                <a:lnTo>
                  <a:pt x="614052" y="1068451"/>
                </a:lnTo>
                <a:lnTo>
                  <a:pt x="0" y="836063"/>
                </a:lnTo>
                <a:lnTo>
                  <a:pt x="0" y="232388"/>
                </a:lnTo>
                <a:lnTo>
                  <a:pt x="614052" y="0"/>
                </a:lnTo>
                <a:close/>
              </a:path>
            </a:pathLst>
          </a:custGeom>
          <a:solidFill>
            <a:srgbClr val="FF330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66500" tIns="191380" rIns="166500" bIns="191380" numCol="1" spcCol="1270" anchor="ctr" anchorCtr="0">
            <a:noAutofit/>
          </a:bodyPr>
          <a:lstStyle/>
          <a:p>
            <a:pPr marL="0" marR="0" lvl="0" indent="0" algn="ctr" defTabSz="533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noProof="0" dirty="0" smtClean="0">
                <a:solidFill>
                  <a:srgbClr val="FFFFFF"/>
                </a:solidFill>
                <a:latin typeface="Arial"/>
              </a:rPr>
              <a:t>Consultation with  Pupils, Parents and </a:t>
            </a:r>
            <a:r>
              <a:rPr lang="en-GB" sz="1400" b="1" kern="0" noProof="0" dirty="0" err="1" smtClean="0">
                <a:solidFill>
                  <a:srgbClr val="FFFFFF"/>
                </a:solidFill>
                <a:latin typeface="Arial"/>
              </a:rPr>
              <a:t>Goverors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186030" y="1441635"/>
            <a:ext cx="1904492" cy="1728220"/>
          </a:xfrm>
          <a:custGeom>
            <a:avLst/>
            <a:gdLst>
              <a:gd name="connsiteX0" fmla="*/ 0 w 1228105"/>
              <a:gd name="connsiteY0" fmla="*/ 582493 h 1164986"/>
              <a:gd name="connsiteX1" fmla="*/ 291247 w 1228105"/>
              <a:gd name="connsiteY1" fmla="*/ 0 h 1164986"/>
              <a:gd name="connsiteX2" fmla="*/ 936859 w 1228105"/>
              <a:gd name="connsiteY2" fmla="*/ 0 h 1164986"/>
              <a:gd name="connsiteX3" fmla="*/ 1228105 w 1228105"/>
              <a:gd name="connsiteY3" fmla="*/ 582493 h 1164986"/>
              <a:gd name="connsiteX4" fmla="*/ 936859 w 1228105"/>
              <a:gd name="connsiteY4" fmla="*/ 1164986 h 1164986"/>
              <a:gd name="connsiteX5" fmla="*/ 291247 w 1228105"/>
              <a:gd name="connsiteY5" fmla="*/ 1164986 h 1164986"/>
              <a:gd name="connsiteX6" fmla="*/ 0 w 1228105"/>
              <a:gd name="connsiteY6" fmla="*/ 582493 h 116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105" h="1164986">
                <a:moveTo>
                  <a:pt x="614053" y="0"/>
                </a:moveTo>
                <a:lnTo>
                  <a:pt x="1228104" y="276278"/>
                </a:lnTo>
                <a:lnTo>
                  <a:pt x="1228104" y="888708"/>
                </a:lnTo>
                <a:lnTo>
                  <a:pt x="614053" y="1164986"/>
                </a:lnTo>
                <a:lnTo>
                  <a:pt x="1" y="888708"/>
                </a:lnTo>
                <a:lnTo>
                  <a:pt x="1" y="276278"/>
                </a:lnTo>
                <a:lnTo>
                  <a:pt x="614053" y="0"/>
                </a:lnTo>
                <a:close/>
              </a:path>
            </a:pathLst>
          </a:custGeom>
          <a:solidFill>
            <a:srgbClr val="FFFF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4895" tIns="245145" rIns="234896" bIns="24514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 smtClean="0">
                <a:solidFill>
                  <a:schemeClr val="tx1"/>
                </a:solidFill>
              </a:rPr>
              <a:t>Purposeful Leadership and Clear Vision</a:t>
            </a:r>
            <a:endParaRPr lang="en-GB" sz="1600" b="1" kern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8561"/>
            <a:ext cx="10972800" cy="932709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 in RSE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50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23515"/>
            <a:ext cx="10885775" cy="863839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 and Support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365" y="1055713"/>
            <a:ext cx="10630224" cy="5289113"/>
          </a:xfrm>
        </p:spPr>
        <p:txBody>
          <a:bodyPr>
            <a:noAutofit/>
          </a:bodyPr>
          <a:lstStyle/>
          <a:p>
            <a:pPr marL="914400" lvl="2" indent="0">
              <a:spcBef>
                <a:spcPts val="0"/>
              </a:spcBef>
              <a:spcAft>
                <a:spcPts val="1200"/>
              </a:spcAft>
              <a:buNone/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In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2015, the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NI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Council for Curriculum Examinations and Assessment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(CCEA)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published revised RSE guidance for primary and post-primary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schools to reflect recent  societal changes. 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Designed to help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schools create a meaningful policy for RSE and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manage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potentially challenging situations.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Contains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 directory of resources and signposts schools to additional sources of support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Belfast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Health and Social Care Trust provides a training programme which aims to support teachers in the delivery of the RSE curriculum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Two-thirds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of all post-primary schools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have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taken part in the training since 2013. 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GB" sz="2000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04881"/>
            <a:ext cx="10781603" cy="1320800"/>
          </a:xfrm>
        </p:spPr>
        <p:txBody>
          <a:bodyPr>
            <a:normAutofit/>
          </a:bodyPr>
          <a:lstStyle/>
          <a:p>
            <a:pPr algn="ctr"/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Work and Moving </a:t>
            </a:r>
            <a:r>
              <a:rPr lang="en-GB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Forward</a:t>
            </a:r>
            <a:endParaRPr lang="en-GB" sz="40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591" y="1498318"/>
            <a:ext cx="10908924" cy="4798311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In 2018, the Department has asked CCEA to review the existing range of RSE curriculum resources available to schools and identify any gaps. </a:t>
            </a:r>
            <a:endParaRPr lang="en-GB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CCEA has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been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 specifically tasked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develop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additional guidance </a:t>
            </a: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and resources to support the teaching of sensitive issues including sexual consent, domestic and sexual violence and abuse, LGBTQ+ issues, and the effect of social media on relationships and self-esteem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New resources are being piloted with schools and other key stakeholders. </a:t>
            </a:r>
            <a:endParaRPr lang="en-GB" sz="2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Recent launch of online RSE Hub Online to signpost schools to RSE resources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GB" sz="26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CCEA is also developing </a:t>
            </a: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curriculum framework </a:t>
            </a: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which clearly sets out for schools and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teachers key 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issues to be </a:t>
            </a:r>
            <a:r>
              <a:rPr lang="en-GB" sz="2600" dirty="0">
                <a:solidFill>
                  <a:schemeClr val="accent1">
                    <a:lumMod val="50000"/>
                  </a:schemeClr>
                </a:solidFill>
              </a:rPr>
              <a:t>covered at each Key Stage in relation to RSE</a:t>
            </a:r>
            <a:r>
              <a:rPr lang="en-GB" sz="2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7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458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Relationships and Sexuality Education in Northern Ireland</vt:lpstr>
      <vt:lpstr>The NI Curriculum</vt:lpstr>
      <vt:lpstr>RSE in the NI Curriculum </vt:lpstr>
      <vt:lpstr>RSE Policy</vt:lpstr>
      <vt:lpstr>RSE in our Schools</vt:lpstr>
      <vt:lpstr>Best Practice in RSE</vt:lpstr>
      <vt:lpstr>Resources and Support</vt:lpstr>
      <vt:lpstr>Current Work and Moving Forward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Relationships and Sexuality Education (RSE) in Northern Ireland</dc:title>
  <dc:creator>Sarah Wilson</dc:creator>
  <cp:lastModifiedBy>Suzanne Kingon</cp:lastModifiedBy>
  <cp:revision>23</cp:revision>
  <dcterms:created xsi:type="dcterms:W3CDTF">2018-12-22T15:43:03Z</dcterms:created>
  <dcterms:modified xsi:type="dcterms:W3CDTF">2019-10-02T15:07:10Z</dcterms:modified>
</cp:coreProperties>
</file>