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59" r:id="rId3"/>
    <p:sldId id="261" r:id="rId4"/>
    <p:sldId id="262" r:id="rId5"/>
    <p:sldId id="266" r:id="rId6"/>
    <p:sldId id="263" r:id="rId7"/>
    <p:sldId id="264" r:id="rId8"/>
    <p:sldId id="265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882"/>
    <a:srgbClr val="F9C402"/>
    <a:srgbClr val="324F82"/>
    <a:srgbClr val="4FB9AB"/>
    <a:srgbClr val="28B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7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102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841F-BFA5-E84D-9FBF-C2EF90B9D7E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E142-3AF0-A947-ABB3-AF8FB94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033A-9BE4-C148-A588-EF9D888CAC4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1FB3-2FB1-D246-9430-EC4C2EC16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18457"/>
            <a:ext cx="10492882" cy="83099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2805101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28th July 2017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2253927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Presented By: Insert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3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3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3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40128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3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5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805562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6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7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228606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9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50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1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017084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52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4 Column Text &amp; Icon Slide Heading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39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1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7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340729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706163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9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29207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50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917685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4 Column Text &amp; Icon Slide Heading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56633" y="1432038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Comparison Slide Heading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5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Quid </a:t>
            </a:r>
            <a:r>
              <a:rPr lang="en-US" dirty="0" err="1" smtClean="0"/>
              <a:t>enim</a:t>
            </a:r>
            <a:r>
              <a:rPr lang="en-US" dirty="0" smtClean="0"/>
              <a:t> de </a:t>
            </a:r>
            <a:r>
              <a:rPr lang="en-US" dirty="0" err="1" smtClean="0"/>
              <a:t>amicitia</a:t>
            </a:r>
            <a:r>
              <a:rPr lang="en-US" dirty="0" smtClean="0"/>
              <a:t> </a:t>
            </a:r>
            <a:r>
              <a:rPr lang="en-US" dirty="0" err="1" smtClean="0"/>
              <a:t>statueris</a:t>
            </a:r>
            <a:r>
              <a:rPr lang="en-US" dirty="0" smtClean="0"/>
              <a:t> </a:t>
            </a:r>
            <a:r>
              <a:rPr lang="en-US" dirty="0" err="1" smtClean="0"/>
              <a:t>utilitatis</a:t>
            </a:r>
            <a:r>
              <a:rPr lang="en-US" dirty="0" smtClean="0"/>
              <a:t> causa </a:t>
            </a:r>
            <a:r>
              <a:rPr lang="en-US" dirty="0" err="1" smtClean="0"/>
              <a:t>expetenda</a:t>
            </a:r>
            <a:r>
              <a:rPr lang="en-US" dirty="0" smtClean="0"/>
              <a:t> vides. Quod </a:t>
            </a:r>
            <a:r>
              <a:rPr lang="en-US" dirty="0" err="1" smtClean="0"/>
              <a:t>vestri</a:t>
            </a:r>
            <a:r>
              <a:rPr lang="en-US" dirty="0" smtClean="0"/>
              <a:t> non item.</a:t>
            </a:r>
            <a:endParaRPr lang="en-US" dirty="0"/>
          </a:p>
        </p:txBody>
      </p:sp>
      <p:sp>
        <p:nvSpPr>
          <p:cNvPr id="25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Quid </a:t>
            </a:r>
            <a:r>
              <a:rPr lang="en-US" dirty="0" err="1" smtClean="0"/>
              <a:t>enim</a:t>
            </a:r>
            <a:r>
              <a:rPr lang="en-US" dirty="0" smtClean="0"/>
              <a:t> de </a:t>
            </a:r>
            <a:r>
              <a:rPr lang="en-US" dirty="0" err="1" smtClean="0"/>
              <a:t>amicitia</a:t>
            </a:r>
            <a:r>
              <a:rPr lang="en-US" dirty="0" smtClean="0"/>
              <a:t> </a:t>
            </a:r>
            <a:r>
              <a:rPr lang="en-US" dirty="0" err="1" smtClean="0"/>
              <a:t>statueris</a:t>
            </a:r>
            <a:r>
              <a:rPr lang="en-US" dirty="0" smtClean="0"/>
              <a:t> </a:t>
            </a:r>
            <a:r>
              <a:rPr lang="en-US" dirty="0" err="1" smtClean="0"/>
              <a:t>utilitatis</a:t>
            </a:r>
            <a:r>
              <a:rPr lang="en-US" dirty="0" smtClean="0"/>
              <a:t> causa </a:t>
            </a:r>
            <a:r>
              <a:rPr lang="en-US" dirty="0" err="1" smtClean="0"/>
              <a:t>expetenda</a:t>
            </a:r>
            <a:r>
              <a:rPr lang="en-US" dirty="0" smtClean="0"/>
              <a:t> vides. Quod </a:t>
            </a:r>
            <a:r>
              <a:rPr lang="en-US" dirty="0" err="1" smtClean="0"/>
              <a:t>vestri</a:t>
            </a:r>
            <a:r>
              <a:rPr lang="en-US" dirty="0" smtClean="0"/>
              <a:t> non item.</a:t>
            </a:r>
            <a:endParaRPr lang="en-US" dirty="0"/>
          </a:p>
        </p:txBody>
      </p:sp>
      <p:sp>
        <p:nvSpPr>
          <p:cNvPr id="2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22808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Comparison Slide Heading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5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3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4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6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9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3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6 Icons &amp; Text Slide Heading</a:t>
            </a:r>
            <a:endParaRPr lang="en-US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0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4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6 Icons &amp; Text Slide Heading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6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7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8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9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50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1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2" y="4560199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5962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2" y="4224117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3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4440173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4440173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36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8164384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8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8164384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40173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168689" y="2003311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3 Column Text &amp; Image Slide Heading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97485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89373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5618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089373" y="5814391"/>
            <a:ext cx="6102626" cy="1043609"/>
          </a:xfrm>
          <a:prstGeom prst="rect">
            <a:avLst/>
          </a:prstGeom>
          <a:gradFill>
            <a:gsLst>
              <a:gs pos="100000">
                <a:srgbClr val="324F82">
                  <a:alpha val="50000"/>
                </a:srgbClr>
              </a:gs>
              <a:gs pos="0">
                <a:srgbClr val="324F8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0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715964" y="216673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Split Image Slide Heading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5963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102626" y="1"/>
            <a:ext cx="6089374" cy="6858000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818244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814391"/>
            <a:ext cx="6102626" cy="1043609"/>
          </a:xfrm>
          <a:prstGeom prst="rect">
            <a:avLst/>
          </a:prstGeom>
          <a:gradFill>
            <a:gsLst>
              <a:gs pos="100000">
                <a:schemeClr val="bg1">
                  <a:alpha val="49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818589" y="216265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18244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Split Image Slide Heading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818244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2703444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3639988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28th July 2017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3088814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Presented By: Insert Name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21772"/>
            <a:ext cx="10492882" cy="16619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Two Lines Template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715617"/>
            <a:ext cx="10760766" cy="5401276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Chapter/Slide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2057401"/>
            <a:ext cx="10760766" cy="4059492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Icon Chapter Slide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4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30079" y="2057400"/>
            <a:ext cx="1331842" cy="1331842"/>
          </a:xfrm>
          <a:prstGeom prst="rect">
            <a:avLst/>
          </a:prstGeom>
          <a:noFill/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15617" y="3315615"/>
            <a:ext cx="10764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Thank</a:t>
            </a:r>
            <a:r>
              <a:rPr lang="en-US" sz="4400" b="1" i="0" baseline="0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you for listening.</a:t>
            </a:r>
          </a:p>
          <a:p>
            <a:pPr algn="ctr"/>
            <a:r>
              <a:rPr lang="en-US" sz="4400" b="1" i="0" baseline="0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Any questions?</a:t>
            </a:r>
            <a:endParaRPr lang="en-US" sz="4400" b="1" i="0" dirty="0">
              <a:solidFill>
                <a:schemeClr val="bg1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89" y="1769165"/>
            <a:ext cx="1717886" cy="140928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715963" y="1838325"/>
            <a:ext cx="10760075" cy="3736975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 b="0" i="0" baseline="0">
                <a:solidFill>
                  <a:srgbClr val="324F82"/>
                </a:solidFill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r>
              <a:rPr lang="en-US" dirty="0" smtClean="0"/>
              <a:t>Click the icon to start building your chart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Chart Slide Heading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123122" y="-1838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1 Column Text Slide Heading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9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1 Column Text Slide Heading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Text Slide Heading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Text Slide Heading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2230641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3 Column Text Slide Heading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1868557"/>
            <a:ext cx="3229803" cy="3641970"/>
          </a:xfrm>
          <a:prstGeom prst="rect">
            <a:avLst/>
          </a:prstGeom>
          <a:solidFill>
            <a:srgbClr val="324F82"/>
          </a:solidFill>
        </p:spPr>
        <p:txBody>
          <a:bodyPr wrap="square" lIns="360000" tIns="360000" rIns="360000" bIns="360000">
            <a:no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3 Column Pull Out Slide Heading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53807" y="2230643"/>
            <a:ext cx="5022576" cy="292900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2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715963" y="2230644"/>
            <a:ext cx="5022227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Text &amp; Image Slide Heading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3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66" r:id="rId4"/>
    <p:sldLayoutId id="2147483651" r:id="rId5"/>
    <p:sldLayoutId id="2147483667" r:id="rId6"/>
    <p:sldLayoutId id="2147483652" r:id="rId7"/>
    <p:sldLayoutId id="2147483665" r:id="rId8"/>
    <p:sldLayoutId id="2147483654" r:id="rId9"/>
    <p:sldLayoutId id="2147483656" r:id="rId10"/>
    <p:sldLayoutId id="2147483663" r:id="rId11"/>
    <p:sldLayoutId id="2147483660" r:id="rId12"/>
    <p:sldLayoutId id="2147483664" r:id="rId13"/>
    <p:sldLayoutId id="2147483670" r:id="rId14"/>
    <p:sldLayoutId id="2147483671" r:id="rId15"/>
    <p:sldLayoutId id="2147483657" r:id="rId16"/>
    <p:sldLayoutId id="2147483653" r:id="rId17"/>
    <p:sldLayoutId id="2147483668" r:id="rId18"/>
    <p:sldLayoutId id="2147483669" r:id="rId19"/>
    <p:sldLayoutId id="2147483658" r:id="rId20"/>
    <p:sldLayoutId id="2147483655" r:id="rId21"/>
    <p:sldLayoutId id="2147483662" r:id="rId22"/>
    <p:sldLayoutId id="2147483673" r:id="rId23"/>
    <p:sldLayoutId id="2147483659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719138" y="3639988"/>
            <a:ext cx="10492200" cy="793038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October 2019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Sarah Andrews and Gemma Cox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and Sexuality Education in Wales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5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90" y="0"/>
            <a:ext cx="1984710" cy="280411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RSE in Wales 2019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15962" y="2230644"/>
            <a:ext cx="10541651" cy="3495316"/>
          </a:xfrm>
        </p:spPr>
        <p:txBody>
          <a:bodyPr/>
          <a:lstStyle/>
          <a:p>
            <a:r>
              <a:rPr lang="en-GB" dirty="0" smtClean="0"/>
              <a:t>Current guidance</a:t>
            </a:r>
          </a:p>
          <a:p>
            <a:pPr lvl="1"/>
            <a:r>
              <a:rPr lang="en-GB" dirty="0"/>
              <a:t>All maintained </a:t>
            </a:r>
            <a:r>
              <a:rPr lang="en-GB" b="1" dirty="0">
                <a:solidFill>
                  <a:srgbClr val="E03882"/>
                </a:solidFill>
              </a:rPr>
              <a:t>secondary schools </a:t>
            </a:r>
            <a:r>
              <a:rPr lang="en-GB" dirty="0"/>
              <a:t>are required to include sex education for all registered pupils as part of the basic curriculum of the school.</a:t>
            </a:r>
          </a:p>
          <a:p>
            <a:pPr lvl="1"/>
            <a:r>
              <a:rPr lang="en-GB" b="1" dirty="0" smtClean="0">
                <a:solidFill>
                  <a:srgbClr val="E03882"/>
                </a:solidFill>
              </a:rPr>
              <a:t>Primary </a:t>
            </a:r>
            <a:r>
              <a:rPr lang="en-GB" b="1" dirty="0">
                <a:solidFill>
                  <a:srgbClr val="E03882"/>
                </a:solidFill>
              </a:rPr>
              <a:t>schools </a:t>
            </a:r>
            <a:r>
              <a:rPr lang="en-GB" dirty="0"/>
              <a:t>are not required to provide sex education as part of the basic curriculum. </a:t>
            </a:r>
            <a:r>
              <a:rPr lang="en-GB" dirty="0" smtClean="0"/>
              <a:t>They can </a:t>
            </a:r>
            <a:r>
              <a:rPr lang="en-GB" dirty="0"/>
              <a:t>provide sex education but </a:t>
            </a:r>
            <a:r>
              <a:rPr lang="en-GB" dirty="0" smtClean="0"/>
              <a:t>it is </a:t>
            </a:r>
            <a:r>
              <a:rPr lang="en-GB" dirty="0"/>
              <a:t>at the </a:t>
            </a:r>
            <a:r>
              <a:rPr lang="en-GB" dirty="0" smtClean="0"/>
              <a:t>discretion </a:t>
            </a:r>
            <a:r>
              <a:rPr lang="en-GB" dirty="0"/>
              <a:t>of the school.</a:t>
            </a:r>
          </a:p>
          <a:p>
            <a:pPr lvl="1"/>
            <a:r>
              <a:rPr lang="en-GB" dirty="0" smtClean="0"/>
              <a:t>Maintained </a:t>
            </a:r>
            <a:r>
              <a:rPr lang="en-GB" b="1" dirty="0">
                <a:solidFill>
                  <a:srgbClr val="E03882"/>
                </a:solidFill>
              </a:rPr>
              <a:t>special schools and </a:t>
            </a:r>
            <a:r>
              <a:rPr lang="en-GB" b="1" dirty="0" smtClean="0">
                <a:solidFill>
                  <a:srgbClr val="E03882"/>
                </a:solidFill>
              </a:rPr>
              <a:t>pupil referral units </a:t>
            </a:r>
            <a:r>
              <a:rPr lang="en-GB" dirty="0"/>
              <a:t>can provide sex education for primary age </a:t>
            </a:r>
            <a:r>
              <a:rPr lang="en-GB" dirty="0" smtClean="0"/>
              <a:t>learners and must </a:t>
            </a:r>
            <a:r>
              <a:rPr lang="en-GB" dirty="0"/>
              <a:t>provide sex education for secondary age </a:t>
            </a:r>
            <a:r>
              <a:rPr lang="en-GB" dirty="0" smtClean="0"/>
              <a:t>learners. </a:t>
            </a:r>
          </a:p>
          <a:p>
            <a:r>
              <a:rPr lang="en-GB" dirty="0" smtClean="0"/>
              <a:t>In practice</a:t>
            </a:r>
          </a:p>
          <a:p>
            <a:pPr lvl="1"/>
            <a:r>
              <a:rPr lang="en-GB" dirty="0" smtClean="0"/>
              <a:t>Patchy coverage, some excellent work. </a:t>
            </a:r>
          </a:p>
          <a:p>
            <a:pPr lvl="1"/>
            <a:r>
              <a:rPr lang="en-GB" dirty="0" smtClean="0"/>
              <a:t>Primary schools slowly starting to deliver well once teachers trained</a:t>
            </a:r>
          </a:p>
          <a:p>
            <a:pPr lvl="1"/>
            <a:r>
              <a:rPr lang="en-GB" dirty="0" smtClean="0"/>
              <a:t>Secondary schools: wide variation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15964" y="716217"/>
            <a:ext cx="5385578" cy="597193"/>
          </a:xfrm>
        </p:spPr>
        <p:txBody>
          <a:bodyPr/>
          <a:lstStyle/>
          <a:p>
            <a:r>
              <a:rPr lang="en-GB" dirty="0"/>
              <a:t>Current state of play of </a:t>
            </a:r>
            <a:r>
              <a:rPr lang="en-GB" dirty="0" smtClean="0"/>
              <a:t>RSE (1)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715962" y="1158975"/>
            <a:ext cx="4920067" cy="819454"/>
          </a:xfrm>
        </p:spPr>
        <p:txBody>
          <a:bodyPr/>
          <a:lstStyle/>
          <a:p>
            <a:r>
              <a:rPr lang="en-GB" dirty="0" smtClean="0"/>
              <a:t>Recent years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11" y="0"/>
            <a:ext cx="2756079" cy="1853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38" y="656424"/>
            <a:ext cx="2756079" cy="18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07" y="0"/>
            <a:ext cx="1662540" cy="238990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RSE in Wales 2019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15962" y="2638269"/>
            <a:ext cx="10760075" cy="3396314"/>
          </a:xfrm>
        </p:spPr>
        <p:txBody>
          <a:bodyPr/>
          <a:lstStyle/>
          <a:p>
            <a:r>
              <a:rPr lang="en-GB" dirty="0"/>
              <a:t>Minister for Education (Wales) Expert Panel drew upon international research evidence about how to deliver high quality SRE in schools more </a:t>
            </a:r>
            <a:r>
              <a:rPr lang="en-GB" dirty="0" smtClean="0"/>
              <a:t>effectively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concluded that Sex and Relationships Education (SRE) in schools </a:t>
            </a:r>
            <a:r>
              <a:rPr lang="en-GB" dirty="0">
                <a:solidFill>
                  <a:srgbClr val="E03882"/>
                </a:solidFill>
              </a:rPr>
              <a:t>is too biological and too negative</a:t>
            </a:r>
            <a:r>
              <a:rPr lang="en-GB" dirty="0"/>
              <a:t>, with insufficient attention given to rights, gender equity, emotions and relationships. These findings led the panel to recommend a major overhaul of the SRE curriculum</a:t>
            </a:r>
            <a:r>
              <a:rPr lang="en-GB" dirty="0" smtClean="0"/>
              <a:t>.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15964" y="716217"/>
            <a:ext cx="5385578" cy="597193"/>
          </a:xfrm>
        </p:spPr>
        <p:txBody>
          <a:bodyPr/>
          <a:lstStyle/>
          <a:p>
            <a:r>
              <a:rPr lang="en-GB" dirty="0"/>
              <a:t>Current state of play of </a:t>
            </a:r>
            <a:r>
              <a:rPr lang="en-GB" dirty="0" smtClean="0"/>
              <a:t>RSE (2)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715962" y="1158975"/>
            <a:ext cx="4920067" cy="819454"/>
          </a:xfrm>
        </p:spPr>
        <p:txBody>
          <a:bodyPr/>
          <a:lstStyle/>
          <a:p>
            <a:r>
              <a:rPr lang="en-GB" dirty="0"/>
              <a:t>Major changes under way</a:t>
            </a:r>
          </a:p>
          <a:p>
            <a:endParaRPr lang="en-GB" dirty="0"/>
          </a:p>
        </p:txBody>
      </p:sp>
      <p:pic>
        <p:nvPicPr>
          <p:cNvPr id="9" name="Picture 2" descr="An image of children with a poster about sexuality Education and equalit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46" y="0"/>
            <a:ext cx="4243754" cy="23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RSE in Wales 2019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15962" y="2230644"/>
            <a:ext cx="10760075" cy="36933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15964" y="716217"/>
            <a:ext cx="5385578" cy="597193"/>
          </a:xfrm>
        </p:spPr>
        <p:txBody>
          <a:bodyPr/>
          <a:lstStyle/>
          <a:p>
            <a:r>
              <a:rPr lang="en-GB" dirty="0"/>
              <a:t>Current state of play of </a:t>
            </a:r>
            <a:r>
              <a:rPr lang="en-GB" dirty="0" smtClean="0"/>
              <a:t>RSE (3)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715962" y="1158975"/>
            <a:ext cx="4920067" cy="819454"/>
          </a:xfrm>
        </p:spPr>
        <p:txBody>
          <a:bodyPr/>
          <a:lstStyle/>
          <a:p>
            <a:r>
              <a:rPr lang="en-GB" dirty="0" smtClean="0"/>
              <a:t>Complete curriculum reform</a:t>
            </a:r>
            <a:endParaRPr lang="en-GB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52" y="-2"/>
            <a:ext cx="6285475" cy="5979859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2"/>
          <a:stretch/>
        </p:blipFill>
        <p:spPr>
          <a:xfrm>
            <a:off x="2147128" y="1628519"/>
            <a:ext cx="2350723" cy="435133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244184" y="3544056"/>
            <a:ext cx="978408" cy="484632"/>
          </a:xfrm>
          <a:prstGeom prst="rightArrow">
            <a:avLst/>
          </a:prstGeom>
          <a:solidFill>
            <a:srgbClr val="E038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1244184" y="4244709"/>
            <a:ext cx="978408" cy="484632"/>
          </a:xfrm>
          <a:prstGeom prst="rightArrow">
            <a:avLst/>
          </a:prstGeom>
          <a:solidFill>
            <a:srgbClr val="E038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6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5963" y="2230644"/>
            <a:ext cx="10760075" cy="3421962"/>
          </a:xfrm>
        </p:spPr>
        <p:txBody>
          <a:bodyPr/>
          <a:lstStyle/>
          <a:p>
            <a:r>
              <a:rPr lang="en-GB" dirty="0" smtClean="0"/>
              <a:t>Education Minister announced she would support the recommendations of the expert panel, including</a:t>
            </a:r>
          </a:p>
          <a:p>
            <a:pPr lvl="1"/>
            <a:r>
              <a:rPr lang="en-GB" dirty="0" smtClean="0"/>
              <a:t>Name change to Relationships and Sexuality Education </a:t>
            </a:r>
          </a:p>
          <a:p>
            <a:pPr lvl="1"/>
            <a:r>
              <a:rPr lang="en-GB" dirty="0" smtClean="0"/>
              <a:t>Statutory part of curriculum ages 3-16</a:t>
            </a:r>
          </a:p>
          <a:p>
            <a:pPr lvl="1"/>
            <a:r>
              <a:rPr lang="en-GB" dirty="0" smtClean="0"/>
              <a:t>Whole school approach</a:t>
            </a:r>
          </a:p>
          <a:p>
            <a:pPr lvl="1"/>
            <a:r>
              <a:rPr lang="en-GB" dirty="0" smtClean="0"/>
              <a:t>Core principles include: rights and gender equity, holistic, inclusive, protective and preventative</a:t>
            </a:r>
          </a:p>
          <a:p>
            <a:pPr lvl="1"/>
            <a:r>
              <a:rPr lang="en-GB" dirty="0" smtClean="0"/>
              <a:t>RSE professional development pathway, all schools to have trained RSE lead</a:t>
            </a:r>
          </a:p>
          <a:p>
            <a:r>
              <a:rPr lang="en-GB" dirty="0" smtClean="0"/>
              <a:t>February –April 2019: public consultation on updated curriculum guidance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Current state </a:t>
            </a:r>
            <a:r>
              <a:rPr lang="en-GB" dirty="0"/>
              <a:t>of play of RSE </a:t>
            </a:r>
            <a:r>
              <a:rPr lang="en-GB" dirty="0" smtClean="0"/>
              <a:t>(4)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Preparing for new guidance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2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48491" y="6294968"/>
            <a:ext cx="3597275" cy="571438"/>
          </a:xfrm>
        </p:spPr>
        <p:txBody>
          <a:bodyPr/>
          <a:lstStyle/>
          <a:p>
            <a:r>
              <a:rPr lang="en-GB" dirty="0"/>
              <a:t>RSE in Wales 2019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5963" y="2011021"/>
            <a:ext cx="10760075" cy="4351961"/>
          </a:xfrm>
        </p:spPr>
        <p:txBody>
          <a:bodyPr/>
          <a:lstStyle/>
          <a:p>
            <a:r>
              <a:rPr lang="en-GB" dirty="0"/>
              <a:t>Gradual but steady changes towards understanding and acceptance of the parts of RSE that were previously controversial or “difficult”</a:t>
            </a:r>
          </a:p>
          <a:p>
            <a:pPr lvl="1"/>
            <a:r>
              <a:rPr lang="en-GB" dirty="0" smtClean="0"/>
              <a:t>Gender </a:t>
            </a:r>
            <a:r>
              <a:rPr lang="en-GB" dirty="0"/>
              <a:t>and sexual orientation; </a:t>
            </a:r>
            <a:r>
              <a:rPr lang="en-GB" dirty="0" smtClean="0"/>
              <a:t>diverse </a:t>
            </a:r>
            <a:r>
              <a:rPr lang="en-GB" dirty="0"/>
              <a:t>family structures</a:t>
            </a:r>
          </a:p>
          <a:p>
            <a:pPr lvl="1"/>
            <a:r>
              <a:rPr lang="en-GB" dirty="0"/>
              <a:t>Body image</a:t>
            </a:r>
          </a:p>
          <a:p>
            <a:pPr lvl="1"/>
            <a:r>
              <a:rPr lang="en-GB" dirty="0"/>
              <a:t>The meaning of and recognition of consent </a:t>
            </a:r>
          </a:p>
          <a:p>
            <a:pPr lvl="1"/>
            <a:r>
              <a:rPr lang="en-GB" dirty="0"/>
              <a:t>On-line and social media safety, and the toxic environment of pornography</a:t>
            </a:r>
          </a:p>
          <a:p>
            <a:r>
              <a:rPr lang="en-GB" dirty="0"/>
              <a:t>Still discomfort from teachers over </a:t>
            </a:r>
            <a:r>
              <a:rPr lang="en-GB" dirty="0" smtClean="0"/>
              <a:t>many non-scientific topics especially love </a:t>
            </a:r>
            <a:r>
              <a:rPr lang="en-GB" dirty="0" smtClean="0">
                <a:solidFill>
                  <a:srgbClr val="E03882"/>
                </a:solidFill>
                <a:sym typeface="Webdings" panose="05030102010509060703" pitchFamily="18" charset="2"/>
              </a:rPr>
              <a:t></a:t>
            </a:r>
            <a:endParaRPr lang="en-GB" dirty="0">
              <a:solidFill>
                <a:srgbClr val="E03882"/>
              </a:solidFill>
            </a:endParaRPr>
          </a:p>
          <a:p>
            <a:r>
              <a:rPr lang="en-GB" dirty="0" smtClean="0"/>
              <a:t>Bilingual school environment: reduced choice of teaching materials</a:t>
            </a:r>
            <a:endParaRPr lang="en-GB" dirty="0"/>
          </a:p>
          <a:p>
            <a:r>
              <a:rPr lang="en-GB" dirty="0"/>
              <a:t>Wales has seen </a:t>
            </a:r>
            <a:r>
              <a:rPr lang="en-GB" dirty="0" smtClean="0"/>
              <a:t>very little faith-based </a:t>
            </a:r>
            <a:r>
              <a:rPr lang="en-GB" dirty="0"/>
              <a:t>challenge to RSE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Key changes and challenges in last 10 years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Progress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1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48491" y="6294968"/>
            <a:ext cx="3597275" cy="571438"/>
          </a:xfrm>
        </p:spPr>
        <p:txBody>
          <a:bodyPr/>
          <a:lstStyle/>
          <a:p>
            <a:r>
              <a:rPr lang="en-GB" dirty="0"/>
              <a:t>RSE in Wales 2019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5963" y="2051944"/>
            <a:ext cx="10760075" cy="4240135"/>
          </a:xfrm>
        </p:spPr>
        <p:txBody>
          <a:bodyPr/>
          <a:lstStyle/>
          <a:p>
            <a:r>
              <a:rPr lang="en-GB" dirty="0"/>
              <a:t>School nursing</a:t>
            </a:r>
          </a:p>
          <a:p>
            <a:pPr lvl="1"/>
            <a:r>
              <a:rPr lang="en-GB" dirty="0"/>
              <a:t>Some supporting delivery of RSE lessons, replacing or supporting teachers</a:t>
            </a:r>
          </a:p>
          <a:p>
            <a:pPr lvl="1"/>
            <a:r>
              <a:rPr lang="en-GB" dirty="0"/>
              <a:t>Time pressures due to expanding immunisations and safeguarding work </a:t>
            </a:r>
          </a:p>
          <a:p>
            <a:r>
              <a:rPr lang="en-GB" dirty="0"/>
              <a:t>School based clinics and advice services</a:t>
            </a:r>
          </a:p>
          <a:p>
            <a:pPr lvl="1"/>
            <a:r>
              <a:rPr lang="en-GB" dirty="0"/>
              <a:t>Many regional and local </a:t>
            </a:r>
            <a:r>
              <a:rPr lang="en-GB" dirty="0" smtClean="0"/>
              <a:t>differences</a:t>
            </a:r>
          </a:p>
          <a:p>
            <a:pPr lvl="1"/>
            <a:r>
              <a:rPr lang="en-GB" dirty="0" smtClean="0"/>
              <a:t>Some Health Boards supporting RSE for vulnerable groups e.g. Project </a:t>
            </a:r>
            <a:r>
              <a:rPr lang="en-GB" dirty="0" err="1" smtClean="0"/>
              <a:t>Jiwsi</a:t>
            </a:r>
            <a:endParaRPr lang="en-GB" dirty="0"/>
          </a:p>
          <a:p>
            <a:r>
              <a:rPr lang="en-GB" dirty="0"/>
              <a:t>Community-based clinics and young people’s advisory services</a:t>
            </a:r>
          </a:p>
          <a:p>
            <a:r>
              <a:rPr lang="en-GB" dirty="0"/>
              <a:t>Referrals to health services:</a:t>
            </a:r>
          </a:p>
          <a:p>
            <a:pPr lvl="1"/>
            <a:r>
              <a:rPr lang="en-GB" dirty="0" smtClean="0"/>
              <a:t>Sexual </a:t>
            </a:r>
            <a:r>
              <a:rPr lang="en-GB" dirty="0"/>
              <a:t>health clinics</a:t>
            </a:r>
          </a:p>
          <a:p>
            <a:pPr lvl="1"/>
            <a:r>
              <a:rPr lang="en-GB" dirty="0"/>
              <a:t>GPs/family doctors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Links between RSE and health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 Some innovation but resources thin</a:t>
            </a:r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16" y="-25223"/>
            <a:ext cx="2931483" cy="22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5963" y="2230644"/>
            <a:ext cx="10760075" cy="3981603"/>
          </a:xfrm>
        </p:spPr>
        <p:txBody>
          <a:bodyPr/>
          <a:lstStyle/>
          <a:p>
            <a:r>
              <a:rPr lang="en-GB" dirty="0"/>
              <a:t>Implementing and embedding the </a:t>
            </a:r>
            <a:r>
              <a:rPr lang="en-GB" dirty="0">
                <a:solidFill>
                  <a:srgbClr val="E03882"/>
                </a:solidFill>
              </a:rPr>
              <a:t>new curriculum </a:t>
            </a:r>
            <a:r>
              <a:rPr lang="en-GB" dirty="0"/>
              <a:t>for Wales</a:t>
            </a:r>
          </a:p>
          <a:p>
            <a:r>
              <a:rPr lang="en-GB" dirty="0"/>
              <a:t>Supporting schools to </a:t>
            </a:r>
            <a:r>
              <a:rPr lang="en-GB" dirty="0" smtClean="0"/>
              <a:t>build their own RSE structure</a:t>
            </a:r>
          </a:p>
          <a:p>
            <a:pPr lvl="1"/>
            <a:r>
              <a:rPr lang="en-GB" dirty="0" smtClean="0"/>
              <a:t>Using the </a:t>
            </a:r>
            <a:r>
              <a:rPr lang="en-GB" dirty="0" smtClean="0">
                <a:solidFill>
                  <a:srgbClr val="E03882"/>
                </a:solidFill>
              </a:rPr>
              <a:t>Healthy Schools Network </a:t>
            </a:r>
            <a:r>
              <a:rPr lang="en-GB" dirty="0" smtClean="0"/>
              <a:t>county-level teams</a:t>
            </a:r>
          </a:p>
          <a:p>
            <a:pPr lvl="1"/>
            <a:r>
              <a:rPr lang="en-GB" dirty="0" smtClean="0"/>
              <a:t>Using school-level data from the </a:t>
            </a:r>
            <a:r>
              <a:rPr lang="en-GB" dirty="0" smtClean="0">
                <a:solidFill>
                  <a:srgbClr val="E03882"/>
                </a:solidFill>
              </a:rPr>
              <a:t>School Health Research Network </a:t>
            </a:r>
            <a:r>
              <a:rPr lang="en-GB" dirty="0" smtClean="0"/>
              <a:t>surveys</a:t>
            </a:r>
            <a:endParaRPr lang="en-GB" dirty="0"/>
          </a:p>
          <a:p>
            <a:r>
              <a:rPr lang="en-GB" dirty="0"/>
              <a:t>Securing funding for adequate </a:t>
            </a:r>
            <a:r>
              <a:rPr lang="en-GB" dirty="0">
                <a:solidFill>
                  <a:srgbClr val="E03882"/>
                </a:solidFill>
              </a:rPr>
              <a:t>training </a:t>
            </a:r>
            <a:r>
              <a:rPr lang="en-GB" dirty="0"/>
              <a:t>and materials</a:t>
            </a:r>
          </a:p>
          <a:p>
            <a:r>
              <a:rPr lang="en-GB" dirty="0" smtClean="0"/>
              <a:t>Integrating </a:t>
            </a:r>
            <a:r>
              <a:rPr lang="en-GB" dirty="0">
                <a:solidFill>
                  <a:srgbClr val="E03882"/>
                </a:solidFill>
              </a:rPr>
              <a:t>emerging </a:t>
            </a:r>
            <a:r>
              <a:rPr lang="en-GB" dirty="0" smtClean="0">
                <a:solidFill>
                  <a:srgbClr val="E03882"/>
                </a:solidFill>
              </a:rPr>
              <a:t>topics </a:t>
            </a:r>
            <a:r>
              <a:rPr lang="en-GB" dirty="0" smtClean="0"/>
              <a:t>and concepts</a:t>
            </a:r>
            <a:endParaRPr lang="en-GB" dirty="0"/>
          </a:p>
          <a:p>
            <a:r>
              <a:rPr lang="en-GB" dirty="0" smtClean="0"/>
              <a:t>Ensuring </a:t>
            </a:r>
            <a:r>
              <a:rPr lang="en-GB" dirty="0"/>
              <a:t>inclusion of RSE for </a:t>
            </a:r>
            <a:r>
              <a:rPr lang="en-GB" dirty="0">
                <a:solidFill>
                  <a:srgbClr val="E03882"/>
                </a:solidFill>
              </a:rPr>
              <a:t>vulnerable and excluded groups</a:t>
            </a:r>
          </a:p>
          <a:p>
            <a:r>
              <a:rPr lang="en-GB" dirty="0"/>
              <a:t>More integration of </a:t>
            </a:r>
            <a:r>
              <a:rPr lang="en-GB" dirty="0">
                <a:solidFill>
                  <a:srgbClr val="E03882"/>
                </a:solidFill>
              </a:rPr>
              <a:t>accessible sexual health services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I see RSE progressing in next 5 years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Hopes for the future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48491" y="6294968"/>
            <a:ext cx="3597275" cy="571438"/>
          </a:xfrm>
        </p:spPr>
        <p:txBody>
          <a:bodyPr/>
          <a:lstStyle/>
          <a:p>
            <a:r>
              <a:rPr lang="en-GB" dirty="0"/>
              <a:t>RSE in Wales 2019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089" y="0"/>
            <a:ext cx="3242473" cy="2161707"/>
          </a:xfrm>
          <a:prstGeom prst="rect">
            <a:avLst/>
          </a:prstGeom>
        </p:spPr>
      </p:pic>
      <p:pic>
        <p:nvPicPr>
          <p:cNvPr id="9" name="Picture 2" descr="School Health Research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29" y="3141464"/>
            <a:ext cx="1528997" cy="7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blic Health Wales Theme">
      <a:dk1>
        <a:srgbClr val="000000"/>
      </a:dk1>
      <a:lt1>
        <a:srgbClr val="FFFFFF"/>
      </a:lt1>
      <a:dk2>
        <a:srgbClr val="324F82"/>
      </a:dk2>
      <a:lt2>
        <a:srgbClr val="E7E6E6"/>
      </a:lt2>
      <a:accent1>
        <a:srgbClr val="324F82"/>
      </a:accent1>
      <a:accent2>
        <a:srgbClr val="28B8CE"/>
      </a:accent2>
      <a:accent3>
        <a:srgbClr val="4FB9AB"/>
      </a:accent3>
      <a:accent4>
        <a:srgbClr val="F8C402"/>
      </a:accent4>
      <a:accent5>
        <a:srgbClr val="DF3782"/>
      </a:accent5>
      <a:accent6>
        <a:srgbClr val="70AD47"/>
      </a:accent6>
      <a:hlink>
        <a:srgbClr val="28B8CE"/>
      </a:hlink>
      <a:folHlink>
        <a:srgbClr val="DF378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b="0" i="0" dirty="0" smtClean="0">
            <a:solidFill>
              <a:schemeClr val="bg1"/>
            </a:solidFill>
            <a:latin typeface="Ubuntu" charset="0"/>
            <a:ea typeface="Ubuntu" charset="0"/>
            <a:cs typeface="Ubuntu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W PPT Template" id="{CF5567AB-625C-CB4D-8AD5-4A60DD3D97F6}" vid="{EBA284EE-FC4C-2544-8931-2A4AC1636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3535</TotalTime>
  <Words>573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Ubuntu</vt:lpstr>
      <vt:lpstr>Ubuntu Light</vt:lpstr>
      <vt:lpstr>Verdana</vt:lpstr>
      <vt:lpstr>Webdings</vt:lpstr>
      <vt:lpstr>Office Theme</vt:lpstr>
      <vt:lpstr>Relationship and Sexuality Education in Wales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Cadywould</dc:creator>
  <cp:lastModifiedBy>Sarah Andrews (Public Health Wales)</cp:lastModifiedBy>
  <cp:revision>74</cp:revision>
  <cp:lastPrinted>2019-10-01T15:16:51Z</cp:lastPrinted>
  <dcterms:created xsi:type="dcterms:W3CDTF">2017-10-31T10:35:26Z</dcterms:created>
  <dcterms:modified xsi:type="dcterms:W3CDTF">2019-10-01T15:17:06Z</dcterms:modified>
</cp:coreProperties>
</file>