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274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71" r:id="rId12"/>
    <p:sldId id="275" r:id="rId13"/>
    <p:sldId id="270" r:id="rId14"/>
    <p:sldId id="269" r:id="rId15"/>
    <p:sldId id="268" r:id="rId16"/>
    <p:sldId id="273" r:id="rId17"/>
    <p:sldId id="386" r:id="rId18"/>
    <p:sldId id="259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5" autoAdjust="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1579" y="6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99837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 Juan Pérez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/>
          <p:cNvSpPr/>
          <p:nvPr userDrawn="1"/>
        </p:nvSpPr>
        <p:spPr>
          <a:xfrm>
            <a:off x="0" y="9484925"/>
            <a:ext cx="13004800" cy="268675"/>
          </a:xfrm>
          <a:prstGeom prst="rect">
            <a:avLst/>
          </a:prstGeom>
          <a:solidFill>
            <a:srgbClr val="032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413"/>
          </a:p>
        </p:txBody>
      </p:sp>
      <p:sp>
        <p:nvSpPr>
          <p:cNvPr id="9" name="7 Rectángulo"/>
          <p:cNvSpPr/>
          <p:nvPr userDrawn="1"/>
        </p:nvSpPr>
        <p:spPr>
          <a:xfrm>
            <a:off x="0" y="0"/>
            <a:ext cx="13004800" cy="268675"/>
          </a:xfrm>
          <a:prstGeom prst="rect">
            <a:avLst/>
          </a:prstGeom>
          <a:solidFill>
            <a:srgbClr val="032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413"/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9326214" y="370700"/>
            <a:ext cx="3297142" cy="921702"/>
            <a:chOff x="6300192" y="260648"/>
            <a:chExt cx="2575606" cy="720000"/>
          </a:xfrm>
        </p:grpSpPr>
        <p:pic>
          <p:nvPicPr>
            <p:cNvPr id="8" name="10 Imagen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00192" y="260648"/>
              <a:ext cx="1438286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logoPresidencia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260648"/>
              <a:ext cx="1207454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06786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D8039B66-98DD-4446-9202-4DEFE59BA607}" type="datetimeFigureOut">
              <a:rPr lang="es-UY" smtClean="0"/>
              <a:pPr/>
              <a:t>2/10/2019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6CA1-E325-4E6D-9514-5A80FD4283D8}" type="slidenum">
              <a:rPr lang="es-UY" smtClean="0"/>
              <a:pPr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4944213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3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Presentación Estrategia Prevencion Embarazo Adlecente 20192.jpg" descr="Presentación Estrategia Prevencion Embarazo Adlecente 2019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13004800" cy="974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0583"/>
            <a:ext cx="13004800" cy="97409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5 Gráfico"/>
          <p:cNvGraphicFramePr/>
          <p:nvPr>
            <p:extLst>
              <p:ext uri="{D42A27DB-BD31-4B8C-83A1-F6EECF244321}">
                <p14:modId xmlns:p14="http://schemas.microsoft.com/office/powerpoint/2010/main" val="3663878772"/>
              </p:ext>
            </p:extLst>
          </p:nvPr>
        </p:nvGraphicFramePr>
        <p:xfrm>
          <a:off x="952500" y="2951954"/>
          <a:ext cx="11099800" cy="6103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Worksheet" r:id="rId4" imgW="8013700" imgH="5207000" progId="Excel.Sheet.8">
                  <p:embed/>
                </p:oleObj>
              </mc:Choice>
              <mc:Fallback>
                <p:oleObj name="Worksheet" r:id="rId4" imgW="8013700" imgH="52070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2500" y="2951954"/>
                        <a:ext cx="11099800" cy="610314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stomShape 1"/>
          <p:cNvSpPr/>
          <p:nvPr/>
        </p:nvSpPr>
        <p:spPr>
          <a:xfrm>
            <a:off x="544580" y="2063865"/>
            <a:ext cx="10936219" cy="5269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Legal abortion rates (until 12 weeks)</a:t>
            </a:r>
            <a:br>
              <a:rPr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es-UY" sz="2800" b="0" strike="noStrike" spc="-1" dirty="0">
              <a:solidFill>
                <a:schemeClr val="accent1">
                  <a:lumMod val="75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374266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5537"/>
            <a:ext cx="13004800" cy="97409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ustomShape 1"/>
          <p:cNvSpPr/>
          <p:nvPr/>
        </p:nvSpPr>
        <p:spPr>
          <a:xfrm>
            <a:off x="536574" y="1981199"/>
            <a:ext cx="11515725" cy="63510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560" tIns="25560" rIns="25560" bIns="25560" anchor="t">
            <a:noAutofit/>
          </a:bodyPr>
          <a:lstStyle/>
          <a:p>
            <a:pPr algn="l"/>
            <a:r>
              <a:rPr lang="en-US" sz="3200" dirty="0">
                <a:latin typeface="Helvetica"/>
                <a:cs typeface="Helvetica"/>
              </a:rPr>
              <a:t>2015: National and Intersectoral Strategy for prevention of adolescent unintended pregnancy in Uruguay. 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/>
          <a:srcRect l="29407" t="7465" r="24055" b="17496"/>
          <a:stretch>
            <a:fillRect/>
          </a:stretch>
        </p:blipFill>
        <p:spPr>
          <a:xfrm>
            <a:off x="6688656" y="4294392"/>
            <a:ext cx="6111241" cy="5139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401108" y="3834710"/>
            <a:ext cx="65584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n-US" b="0" dirty="0">
                <a:latin typeface="Helvetica"/>
                <a:cs typeface="Helvetica"/>
              </a:rPr>
              <a:t>Presidency of the Republic.</a:t>
            </a:r>
            <a:endParaRPr lang="es-UY" altLang="en-US" b="0" dirty="0">
              <a:latin typeface="Helvetica"/>
              <a:cs typeface="Helvetica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n-US" b="0" dirty="0">
                <a:latin typeface="Helvetica"/>
                <a:cs typeface="Helvetica"/>
              </a:rPr>
              <a:t>Ministry of Education and Culture.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n-US" b="0" dirty="0">
                <a:latin typeface="Helvetica"/>
                <a:cs typeface="Helvetica"/>
              </a:rPr>
              <a:t>Ministry of Health.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n-US" b="0" dirty="0">
                <a:latin typeface="Helvetica"/>
                <a:cs typeface="Helvetica"/>
              </a:rPr>
              <a:t>Ministry of Social Development.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n-US" b="0" dirty="0">
                <a:latin typeface="Helvetica"/>
                <a:cs typeface="Helvetica"/>
              </a:rPr>
              <a:t>National Administration of Public Education.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n-US" b="0" dirty="0">
                <a:latin typeface="Helvetica"/>
                <a:cs typeface="Helvetica"/>
              </a:rPr>
              <a:t>University of the Republic.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n-US" b="0" dirty="0">
                <a:latin typeface="Helvetica"/>
                <a:cs typeface="Helvetica"/>
              </a:rPr>
              <a:t>National Institute for Childhood and Adolescence of Uruguay.</a:t>
            </a:r>
            <a:endParaRPr lang="es-UY" altLang="en-US" b="0" dirty="0">
              <a:latin typeface="Helvetica"/>
              <a:cs typeface="Helvetic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UY" altLang="en-US" dirty="0"/>
          </a:p>
          <a:p>
            <a:pPr indent="0" algn="l">
              <a:buFont typeface="Arial" panose="020B0604020202020204" pitchFamily="34" charset="0"/>
              <a:buNone/>
            </a:pPr>
            <a:endParaRPr lang="es-UY" altLang="en-US" dirty="0">
              <a:cs typeface="Helvetic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s-UY" altLang="en-US" dirty="0" err="1">
                <a:ln/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Technical</a:t>
            </a:r>
            <a:r>
              <a:rPr lang="es-UY" altLang="en-US" dirty="0">
                <a:ln/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 and </a:t>
            </a:r>
            <a:r>
              <a:rPr lang="es-UY" altLang="en-US" dirty="0" err="1">
                <a:ln/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Financial</a:t>
            </a:r>
            <a:r>
              <a:rPr lang="es-UY" altLang="en-US" dirty="0">
                <a:ln/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s-UY" altLang="en-US" dirty="0" err="1">
                <a:ln/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support</a:t>
            </a:r>
            <a:endParaRPr lang="es-UY" altLang="en-US" dirty="0">
              <a:ln/>
              <a:solidFill>
                <a:schemeClr val="accent1">
                  <a:lumMod val="75000"/>
                </a:schemeClr>
              </a:solidFill>
              <a:latin typeface="Helvetica"/>
              <a:cs typeface="Helvetic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s-UY" altLang="en-US" dirty="0">
                <a:ln/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  </a:t>
            </a:r>
          </a:p>
          <a:p>
            <a:pPr marL="285750" lvl="3" indent="-285750" algn="l">
              <a:buClr>
                <a:schemeClr val="accent1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UY" altLang="en-US" sz="1800" b="0" dirty="0">
                <a:ln/>
                <a:solidFill>
                  <a:schemeClr val="tx1"/>
                </a:solidFill>
                <a:effectLst/>
                <a:latin typeface="Helvetica"/>
                <a:cs typeface="Helvetica"/>
              </a:rPr>
              <a:t>UNFPA </a:t>
            </a:r>
          </a:p>
          <a:p>
            <a:pPr marL="285750" lvl="1" indent="-285750" algn="l">
              <a:buClr>
                <a:schemeClr val="accent1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UY" altLang="en-US" sz="1800" b="0" dirty="0">
                <a:ln/>
                <a:solidFill>
                  <a:schemeClr val="tx1"/>
                </a:solidFill>
                <a:effectLst/>
                <a:latin typeface="Helvetica"/>
                <a:cs typeface="Helvetica"/>
              </a:rPr>
              <a:t>UNICEF</a:t>
            </a:r>
          </a:p>
          <a:p>
            <a:pPr marL="285750" lvl="1" indent="-285750" algn="l">
              <a:buClr>
                <a:schemeClr val="accent1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UY" altLang="en-US" sz="1800" b="0" dirty="0">
                <a:ln/>
                <a:solidFill>
                  <a:schemeClr val="tx1"/>
                </a:solidFill>
                <a:effectLst/>
                <a:latin typeface="Helvetica"/>
                <a:cs typeface="Helvetica"/>
              </a:rPr>
              <a:t>BID</a:t>
            </a:r>
          </a:p>
          <a:p>
            <a:pPr marL="285750" lvl="1" indent="-285750" algn="l">
              <a:buClr>
                <a:schemeClr val="accent1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UY" altLang="en-US" sz="1800" b="0" dirty="0">
                <a:ln/>
                <a:solidFill>
                  <a:schemeClr val="tx1"/>
                </a:solidFill>
                <a:effectLst/>
                <a:latin typeface="Helvetica"/>
                <a:cs typeface="Helvetica"/>
              </a:rPr>
              <a:t>EUROSOCIAL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1736CF-A21C-4543-83D1-7F55DF0C4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881" y="8298180"/>
            <a:ext cx="1812564" cy="11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389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583"/>
            <a:ext cx="13004800" cy="97409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ustomShape 1"/>
          <p:cNvSpPr/>
          <p:nvPr/>
        </p:nvSpPr>
        <p:spPr>
          <a:xfrm>
            <a:off x="536574" y="1981199"/>
            <a:ext cx="10233025" cy="12022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560" tIns="25560" rIns="25560" bIns="25560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200" dirty="0"/>
              <a:t>Purpose and objectives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6573" y="3877734"/>
            <a:ext cx="115157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170" indent="-342900" algn="l" defTabSz="914400" hangingPunct="1">
              <a:spcBef>
                <a:spcPts val="3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Purpose: </a:t>
            </a: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To contribute to social </a:t>
            </a:r>
            <a:r>
              <a:rPr lang="en-US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intergration</a:t>
            </a: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, development and exercise of sexual and reproductive rights of girls, boys and adolescents from 10 to 19 years old in Uruguay.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70" algn="l" defTabSz="914400" hangingPunct="1">
              <a:spcBef>
                <a:spcPts val="3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200000"/>
              <a:defRPr/>
            </a:pPr>
            <a:endParaRPr lang="es-UY" b="0" spc="-1" dirty="0">
              <a:solidFill>
                <a:schemeClr val="tx1"/>
              </a:solidFill>
              <a:latin typeface="Helvetica" panose="020B0604020202020204" pitchFamily="34" charset="0"/>
              <a:ea typeface="Avenir Book"/>
              <a:cs typeface="Helvetica" panose="020B0604020202020204" pitchFamily="34" charset="0"/>
              <a:sym typeface="+mn-ea"/>
            </a:endParaRPr>
          </a:p>
          <a:p>
            <a:pPr marL="1270" algn="l" defTabSz="914400" hangingPunct="1">
              <a:spcBef>
                <a:spcPts val="3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200000"/>
              <a:defRPr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4170" indent="-342900" algn="l" defTabSz="914400" hangingPunct="1">
              <a:spcBef>
                <a:spcPts val="3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Main Objective: </a:t>
            </a: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To low the rate of unintended pregnancy in girls and adolescents and its determinants, guaranteeing the promotion and access to reproductive and sexual rights.</a:t>
            </a:r>
          </a:p>
          <a:p>
            <a:pPr marL="344170" indent="-342900" algn="l" defTabSz="914400" hangingPunct="1">
              <a:spcBef>
                <a:spcPts val="3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  <a:defRPr/>
            </a:pPr>
            <a:endParaRPr lang="en-US" b="0" spc="-1" dirty="0">
              <a:solidFill>
                <a:schemeClr val="tx1"/>
              </a:solidFill>
              <a:latin typeface="Helvetica" panose="020B0604020202020204" pitchFamily="34" charset="0"/>
              <a:ea typeface="Avenir Book"/>
              <a:cs typeface="Helvetica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43098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583"/>
            <a:ext cx="13004800" cy="97409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ustomShape 1"/>
          <p:cNvSpPr/>
          <p:nvPr/>
        </p:nvSpPr>
        <p:spPr>
          <a:xfrm>
            <a:off x="536574" y="1981199"/>
            <a:ext cx="10233025" cy="12022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560" tIns="25560" rIns="25560" bIns="2556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UY" sz="4000" b="0" i="0" u="none" strike="noStrike" kern="1200" cap="none" spc="-1" normalizeH="0" baseline="0" dirty="0" err="1">
                <a:solidFill>
                  <a:schemeClr val="tx1"/>
                </a:solidFill>
                <a:latin typeface="Helvetica"/>
                <a:cs typeface="Helvetica"/>
                <a:sym typeface="+mn-ea"/>
              </a:rPr>
              <a:t>National</a:t>
            </a:r>
            <a:r>
              <a:rPr kumimoji="0" lang="es-UY" sz="4000" b="0" i="0" u="none" strike="noStrike" kern="1200" cap="none" spc="-1" normalizeH="0" baseline="0" dirty="0">
                <a:solidFill>
                  <a:schemeClr val="tx1"/>
                </a:solidFill>
                <a:latin typeface="Helvetica"/>
                <a:cs typeface="Helvetica"/>
                <a:sym typeface="+mn-ea"/>
              </a:rPr>
              <a:t> </a:t>
            </a:r>
            <a:r>
              <a:rPr kumimoji="0" lang="es-UY" sz="4000" b="0" i="0" u="none" strike="noStrike" kern="1200" cap="none" spc="-1" normalizeH="0" baseline="0" dirty="0" err="1">
                <a:solidFill>
                  <a:schemeClr val="tx1"/>
                </a:solidFill>
                <a:latin typeface="Helvetica"/>
                <a:cs typeface="Helvetica"/>
                <a:sym typeface="+mn-ea"/>
              </a:rPr>
              <a:t>Strategy</a:t>
            </a:r>
            <a:r>
              <a:rPr kumimoji="0" lang="es-UY" sz="4000" b="0" i="0" u="none" strike="noStrike" kern="1200" cap="none" spc="-1" normalizeH="0" baseline="0" dirty="0">
                <a:solidFill>
                  <a:schemeClr val="tx1"/>
                </a:solidFill>
                <a:latin typeface="Helvetica"/>
                <a:cs typeface="Helvetica"/>
                <a:sym typeface="+mn-ea"/>
              </a:rPr>
              <a:t> </a:t>
            </a:r>
            <a:endParaRPr kumimoji="0" lang="es-UY" sz="40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Avenir Book"/>
              <a:cs typeface="Helvetica"/>
              <a:sym typeface="+mn-e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6573" y="3428676"/>
            <a:ext cx="1151572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170" indent="-342900" algn="l" defTabSz="914400" hangingPunct="1">
              <a:spcBef>
                <a:spcPts val="3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  <a:defRPr/>
            </a:pPr>
            <a:r>
              <a:rPr lang="en-US" b="0" dirty="0">
                <a:latin typeface="Helvetica"/>
                <a:cs typeface="Helvetica"/>
              </a:rPr>
              <a:t>International commitments assumed by the country on promotion of sexual and reproductive rights</a:t>
            </a:r>
            <a:r>
              <a:rPr lang="es-UY" b="0" kern="1200" spc="-1" dirty="0">
                <a:latin typeface="Helvetica"/>
                <a:cs typeface="Helvetica"/>
              </a:rPr>
              <a:t>.</a:t>
            </a:r>
          </a:p>
          <a:p>
            <a:pPr marL="344170" lvl="0" indent="-342900" algn="l" defTabSz="914400" hangingPunct="1">
              <a:spcBef>
                <a:spcPts val="3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  <a:defRPr/>
            </a:pPr>
            <a:r>
              <a:rPr lang="en-US" b="0" dirty="0">
                <a:latin typeface="Helvetica"/>
                <a:cs typeface="Helvetica"/>
              </a:rPr>
              <a:t>High level national government agreement</a:t>
            </a:r>
            <a:r>
              <a:rPr lang="es-UY" b="0" spc="-1" dirty="0">
                <a:latin typeface="Helvetica"/>
                <a:cs typeface="Helvetica"/>
                <a:sym typeface="+mn-ea"/>
              </a:rPr>
              <a:t>.</a:t>
            </a:r>
            <a:r>
              <a:rPr lang="es-UY" b="0" kern="1200" spc="-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</a:p>
          <a:p>
            <a:pPr marL="344170" lvl="0" indent="-342900" algn="l" defTabSz="914400" hangingPunct="1">
              <a:spcBef>
                <a:spcPts val="3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  <a:defRPr/>
            </a:pPr>
            <a:r>
              <a:rPr lang="en-US" b="0" dirty="0">
                <a:latin typeface="Helvetica"/>
                <a:cs typeface="Helvetica"/>
              </a:rPr>
              <a:t>Intersectoral perspective and actions</a:t>
            </a:r>
            <a:r>
              <a:rPr lang="es-UY" b="0" kern="1200" spc="-1" dirty="0">
                <a:latin typeface="Helvetica"/>
                <a:cs typeface="Helvetica"/>
              </a:rPr>
              <a:t>.</a:t>
            </a:r>
          </a:p>
          <a:p>
            <a:pPr marL="344170" lvl="0" indent="-342900" algn="l" defTabSz="914400" hangingPunct="1">
              <a:spcBef>
                <a:spcPts val="3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  <a:defRPr/>
            </a:pPr>
            <a:r>
              <a:rPr lang="en-US" b="0" dirty="0">
                <a:latin typeface="Helvetica"/>
                <a:cs typeface="Helvetica"/>
              </a:rPr>
              <a:t>Based on research and scientific evidences</a:t>
            </a:r>
            <a:r>
              <a:rPr lang="es-UY" b="0" kern="1200" spc="-1" dirty="0">
                <a:latin typeface="Helvetica"/>
                <a:ea typeface="Avenir Book"/>
                <a:cs typeface="Helvetica"/>
              </a:rPr>
              <a:t>.</a:t>
            </a:r>
            <a:endParaRPr lang="es-UY" b="0" kern="1200" spc="-1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344170" lvl="0" indent="-342900" algn="l" defTabSz="914400" hangingPunct="1">
              <a:spcBef>
                <a:spcPts val="3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  <a:defRPr/>
            </a:pPr>
            <a:r>
              <a:rPr lang="en-US" b="0" dirty="0">
                <a:latin typeface="Helvetica"/>
                <a:cs typeface="Helvetica"/>
              </a:rPr>
              <a:t>Comprehensive approaches: human rights, gender, generations, race, diversity and adolescence as a specific stage</a:t>
            </a:r>
            <a:r>
              <a:rPr lang="es-UY" b="0" kern="1200" spc="-1" dirty="0">
                <a:latin typeface="Helvetica"/>
                <a:ea typeface="Avenir Book"/>
                <a:cs typeface="Helvetica"/>
              </a:rPr>
              <a:t>.</a:t>
            </a:r>
          </a:p>
          <a:p>
            <a:pPr marL="344170" lvl="0" indent="-342900" algn="l" defTabSz="914400" hangingPunct="1">
              <a:spcBef>
                <a:spcPts val="3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  <a:defRPr/>
            </a:pPr>
            <a:r>
              <a:rPr lang="en-US" b="0" dirty="0">
                <a:latin typeface="Helvetica"/>
                <a:cs typeface="Helvetica"/>
              </a:rPr>
              <a:t>Adolescent unintended pregnancy as an expression of social inequalities.</a:t>
            </a:r>
            <a:endParaRPr lang="es-UY" b="0" spc="-1" dirty="0">
              <a:solidFill>
                <a:schemeClr val="tx1"/>
              </a:solidFill>
              <a:latin typeface="Helvetica"/>
              <a:ea typeface="Avenir Book"/>
              <a:cs typeface="Helvetica"/>
              <a:sym typeface="+mn-ea"/>
            </a:endParaRPr>
          </a:p>
          <a:p>
            <a:pPr marL="1270" lvl="0" algn="l" defTabSz="914400" hangingPunct="1">
              <a:spcBef>
                <a:spcPts val="3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200000"/>
              <a:defRPr/>
            </a:pPr>
            <a:endParaRPr lang="es-UY" b="0" spc="-1" dirty="0">
              <a:solidFill>
                <a:schemeClr val="tx1"/>
              </a:solidFill>
              <a:latin typeface="Helvetica"/>
              <a:ea typeface="Avenir Book"/>
              <a:cs typeface="Helvetic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48132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457"/>
            <a:ext cx="13004800" cy="97409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ustomShape 1"/>
          <p:cNvSpPr/>
          <p:nvPr/>
        </p:nvSpPr>
        <p:spPr>
          <a:xfrm>
            <a:off x="454870" y="2015066"/>
            <a:ext cx="9172605" cy="431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560" tIns="25560" rIns="25560" bIns="2556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UY" sz="3600" kern="1200" spc="-1" dirty="0" err="1">
                <a:solidFill>
                  <a:schemeClr val="tx1"/>
                </a:solidFill>
                <a:latin typeface="Helvetica"/>
                <a:ea typeface="Avenir Book"/>
                <a:cs typeface="Helvetica"/>
              </a:rPr>
              <a:t>Structure</a:t>
            </a:r>
            <a:r>
              <a:rPr lang="es-UY" sz="3600" kern="120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</a:rPr>
              <a:t> </a:t>
            </a:r>
            <a:r>
              <a:rPr lang="es-UY" sz="3600" kern="1200" spc="-1" dirty="0" err="1">
                <a:solidFill>
                  <a:schemeClr val="tx1"/>
                </a:solidFill>
                <a:latin typeface="Helvetica"/>
                <a:ea typeface="Avenir Book"/>
                <a:cs typeface="Helvetica"/>
              </a:rPr>
              <a:t>of</a:t>
            </a:r>
            <a:r>
              <a:rPr lang="es-UY" sz="3600" kern="120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</a:rPr>
              <a:t> </a:t>
            </a:r>
            <a:r>
              <a:rPr lang="es-UY" sz="3600" kern="1200" spc="-1" dirty="0" err="1">
                <a:solidFill>
                  <a:schemeClr val="tx1"/>
                </a:solidFill>
                <a:latin typeface="Helvetica"/>
                <a:ea typeface="Avenir Book"/>
                <a:cs typeface="Helvetica"/>
              </a:rPr>
              <a:t>the</a:t>
            </a:r>
            <a:r>
              <a:rPr lang="es-UY" sz="3600" kern="120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</a:rPr>
              <a:t> </a:t>
            </a:r>
            <a:r>
              <a:rPr lang="es-UY" sz="3600" kern="1200" spc="-1" dirty="0" err="1">
                <a:solidFill>
                  <a:schemeClr val="tx1"/>
                </a:solidFill>
                <a:latin typeface="Helvetica"/>
                <a:ea typeface="Avenir Book"/>
                <a:cs typeface="Helvetica"/>
              </a:rPr>
              <a:t>Policy</a:t>
            </a:r>
            <a:r>
              <a:rPr lang="es-UY" sz="3600" kern="120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</a:rPr>
              <a:t> (</a:t>
            </a:r>
            <a:r>
              <a:rPr lang="es-UY" sz="3600" kern="1200" spc="-1" dirty="0" err="1">
                <a:solidFill>
                  <a:schemeClr val="tx1"/>
                </a:solidFill>
                <a:latin typeface="Helvetica"/>
                <a:ea typeface="Avenir Book"/>
                <a:cs typeface="Helvetica"/>
              </a:rPr>
              <a:t>National</a:t>
            </a:r>
            <a:r>
              <a:rPr lang="es-UY" sz="3600" kern="120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</a:rPr>
              <a:t> </a:t>
            </a:r>
            <a:r>
              <a:rPr lang="es-UY" sz="3600" kern="1200" spc="-1" dirty="0" err="1">
                <a:solidFill>
                  <a:schemeClr val="tx1"/>
                </a:solidFill>
                <a:latin typeface="Helvetica"/>
                <a:ea typeface="Avenir Book"/>
                <a:cs typeface="Helvetica"/>
              </a:rPr>
              <a:t>Strategy</a:t>
            </a:r>
            <a:r>
              <a:rPr lang="es-UY" sz="3600" kern="120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</a:rPr>
              <a:t>)</a:t>
            </a:r>
            <a:r>
              <a:rPr kumimoji="0" lang="es-UY" sz="36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Avenir Book"/>
                <a:cs typeface="Helvetica"/>
              </a:rPr>
              <a:t>  </a:t>
            </a:r>
            <a:endParaRPr kumimoji="0" lang="es-UY" sz="3600" b="1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Avenir Book"/>
              <a:cs typeface="Helvetica"/>
              <a:sym typeface="+mn-ea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575521" y="3457046"/>
            <a:ext cx="2493109" cy="158849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3000" tIns="63000" rIns="20160" bIns="63000" anchor="ctr">
            <a:noAutofit/>
          </a:bodyPr>
          <a:lstStyle/>
          <a:p>
            <a:pPr lvl="0" defTabSz="914400" hangingPunct="1">
              <a:lnSpc>
                <a:spcPct val="90000"/>
              </a:lnSpc>
              <a:spcAft>
                <a:spcPts val="1120"/>
              </a:spcAft>
              <a:defRPr/>
            </a:pPr>
            <a:r>
              <a:rPr lang="es-UY" kern="1200" spc="-1" dirty="0" err="1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National</a:t>
            </a:r>
            <a:r>
              <a:rPr lang="es-UY" kern="12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 </a:t>
            </a:r>
            <a:r>
              <a:rPr lang="es-UY" kern="1200" spc="-1" dirty="0" err="1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Authorities</a:t>
            </a:r>
            <a:endParaRPr kumimoji="0" lang="es-UY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DejaVu Sans" panose="020B0603030804020204"/>
              <a:cs typeface="Helvetica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575521" y="5285347"/>
            <a:ext cx="2493109" cy="158849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3000" tIns="63000" rIns="20160" bIns="63000" anchor="ctr">
            <a:noAutofit/>
          </a:bodyPr>
          <a:lstStyle/>
          <a:p>
            <a:pPr lvl="0" defTabSz="914400" hangingPunct="1">
              <a:lnSpc>
                <a:spcPct val="90000"/>
              </a:lnSpc>
              <a:spcAft>
                <a:spcPts val="1120"/>
              </a:spcAft>
              <a:defRPr/>
            </a:pPr>
            <a:r>
              <a:rPr lang="es-UY" spc="-1" dirty="0" err="1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C</a:t>
            </a:r>
            <a:r>
              <a:rPr lang="es-UY" kern="1200" spc="-1" dirty="0" err="1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oordinating</a:t>
            </a:r>
            <a:r>
              <a:rPr lang="es-UY" kern="12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 Council</a:t>
            </a:r>
          </a:p>
        </p:txBody>
      </p:sp>
      <p:sp>
        <p:nvSpPr>
          <p:cNvPr id="9" name="CustomShape 5"/>
          <p:cNvSpPr/>
          <p:nvPr/>
        </p:nvSpPr>
        <p:spPr>
          <a:xfrm>
            <a:off x="3968958" y="3457046"/>
            <a:ext cx="2999740" cy="158849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3000" tIns="63000" rIns="20160" bIns="63000" anchor="ctr">
            <a:noAutofit/>
          </a:bodyPr>
          <a:lstStyle/>
          <a:p>
            <a:pPr lvl="0" defTabSz="914400" hangingPunct="1">
              <a:lnSpc>
                <a:spcPct val="90000"/>
              </a:lnSpc>
              <a:spcAft>
                <a:spcPts val="1120"/>
              </a:spcAft>
              <a:defRPr/>
            </a:pPr>
            <a:r>
              <a:rPr lang="es-UY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Local</a:t>
            </a:r>
            <a:r>
              <a:rPr lang="es-UY" kern="12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 </a:t>
            </a:r>
            <a:r>
              <a:rPr lang="es-UY" kern="1200" spc="-1" dirty="0" err="1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Coordination</a:t>
            </a:r>
            <a:r>
              <a:rPr lang="es-UY" kern="12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 </a:t>
            </a:r>
            <a:r>
              <a:rPr lang="es-UY" kern="1200" spc="-1" dirty="0" err="1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Technical</a:t>
            </a:r>
            <a:r>
              <a:rPr lang="es-UY" kern="12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 </a:t>
            </a:r>
            <a:r>
              <a:rPr lang="es-UY" kern="1200" spc="-1" dirty="0" err="1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Team</a:t>
            </a:r>
            <a:endParaRPr lang="es-UY" kern="1200" spc="-1" dirty="0">
              <a:solidFill>
                <a:schemeClr val="tx1"/>
              </a:solidFill>
              <a:latin typeface="Helvetica"/>
              <a:ea typeface="DejaVu Sans" panose="020B0603030804020204"/>
              <a:cs typeface="Helvetica"/>
            </a:endParaRPr>
          </a:p>
        </p:txBody>
      </p:sp>
      <p:sp>
        <p:nvSpPr>
          <p:cNvPr id="10" name="CustomShape 7"/>
          <p:cNvSpPr/>
          <p:nvPr/>
        </p:nvSpPr>
        <p:spPr>
          <a:xfrm>
            <a:off x="3968958" y="5285347"/>
            <a:ext cx="2999740" cy="158849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3000" tIns="63000" rIns="20160" bIns="63000" anchor="ctr">
            <a:noAutofit/>
          </a:bodyPr>
          <a:lstStyle/>
          <a:p>
            <a:pPr lvl="0" defTabSz="914400" hangingPunct="1">
              <a:lnSpc>
                <a:spcPct val="90000"/>
              </a:lnSpc>
              <a:spcAft>
                <a:spcPts val="1120"/>
              </a:spcAft>
              <a:defRPr/>
            </a:pPr>
            <a:r>
              <a:rPr lang="es-UY" kern="12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 </a:t>
            </a:r>
            <a:r>
              <a:rPr lang="es-UY" kern="1200" spc="-1" dirty="0" err="1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System</a:t>
            </a:r>
            <a:r>
              <a:rPr lang="es-UY" kern="12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 </a:t>
            </a:r>
            <a:r>
              <a:rPr lang="es-UY" kern="1200" spc="-1" dirty="0" err="1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Information</a:t>
            </a:r>
            <a:r>
              <a:rPr lang="es-UY" kern="12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 </a:t>
            </a:r>
            <a:r>
              <a:rPr lang="es-UY" kern="1200" spc="-1" dirty="0" err="1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Technical</a:t>
            </a:r>
            <a:r>
              <a:rPr lang="es-UY" kern="12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 </a:t>
            </a:r>
            <a:r>
              <a:rPr lang="es-UY" kern="1200" spc="-1" dirty="0" err="1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Team</a:t>
            </a:r>
            <a:endParaRPr lang="es-UY" kern="1200" spc="-1" dirty="0">
              <a:solidFill>
                <a:schemeClr val="tx1"/>
              </a:solidFill>
              <a:latin typeface="Helvetica"/>
              <a:ea typeface="DejaVu Sans" panose="020B0603030804020204"/>
              <a:cs typeface="Helvetica"/>
            </a:endParaRPr>
          </a:p>
        </p:txBody>
      </p:sp>
      <p:sp>
        <p:nvSpPr>
          <p:cNvPr id="11" name="CustomShape 9"/>
          <p:cNvSpPr/>
          <p:nvPr/>
        </p:nvSpPr>
        <p:spPr>
          <a:xfrm>
            <a:off x="3968958" y="7127346"/>
            <a:ext cx="2999740" cy="158877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3000" tIns="63000" rIns="20160" bIns="63000" anchor="ctr">
            <a:noAutofit/>
          </a:bodyPr>
          <a:lstStyle/>
          <a:p>
            <a:pPr lvl="0" defTabSz="914400" hangingPunct="1">
              <a:lnSpc>
                <a:spcPct val="90000"/>
              </a:lnSpc>
              <a:spcAft>
                <a:spcPts val="1120"/>
              </a:spcAft>
              <a:defRPr/>
            </a:pPr>
            <a:r>
              <a:rPr lang="es-UY" kern="1200" spc="-1" dirty="0" err="1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Communication</a:t>
            </a:r>
            <a:r>
              <a:rPr lang="es-UY" kern="12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 </a:t>
            </a:r>
            <a:r>
              <a:rPr lang="es-UY" kern="1200" spc="-1" dirty="0" err="1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Technical</a:t>
            </a:r>
            <a:r>
              <a:rPr lang="es-UY" kern="12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 </a:t>
            </a:r>
            <a:r>
              <a:rPr lang="es-UY" kern="1200" spc="-1" dirty="0" err="1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Team</a:t>
            </a:r>
            <a:endParaRPr lang="es-UY" kern="1200" spc="-1" dirty="0">
              <a:solidFill>
                <a:schemeClr val="tx1"/>
              </a:solidFill>
              <a:latin typeface="Helvetica"/>
              <a:ea typeface="DejaVu Sans" panose="020B0603030804020204"/>
              <a:cs typeface="Helvetica"/>
            </a:endParaRPr>
          </a:p>
        </p:txBody>
      </p:sp>
      <p:sp>
        <p:nvSpPr>
          <p:cNvPr id="15" name="CustomShape 7"/>
          <p:cNvSpPr/>
          <p:nvPr/>
        </p:nvSpPr>
        <p:spPr>
          <a:xfrm>
            <a:off x="7836515" y="5285347"/>
            <a:ext cx="2999740" cy="158849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3000" tIns="63000" rIns="20160" bIns="63000" anchor="ctr">
            <a:noAutofit/>
          </a:bodyPr>
          <a:lstStyle/>
          <a:p>
            <a:pPr lvl="0" defTabSz="914400" hangingPunct="1">
              <a:lnSpc>
                <a:spcPct val="90000"/>
              </a:lnSpc>
              <a:spcAft>
                <a:spcPts val="1065"/>
              </a:spcAft>
              <a:defRPr/>
            </a:pPr>
            <a:r>
              <a:rPr lang="es-UY" kern="12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Intersectorial Regional </a:t>
            </a:r>
            <a:r>
              <a:rPr lang="es-UY" kern="1200" spc="-1" dirty="0" err="1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Groups</a:t>
            </a:r>
            <a:endParaRPr lang="es-UY" sz="2800" kern="1200" spc="-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330575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583"/>
            <a:ext cx="13004800" cy="97409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ustomShape 1"/>
          <p:cNvSpPr/>
          <p:nvPr/>
        </p:nvSpPr>
        <p:spPr>
          <a:xfrm>
            <a:off x="454871" y="1583266"/>
            <a:ext cx="7996238" cy="431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560" tIns="25560" rIns="25560" bIns="25560" anchor="ctr">
            <a:noAutofit/>
          </a:bodyPr>
          <a:lstStyle/>
          <a:p>
            <a:pPr algn="l"/>
            <a:r>
              <a:rPr lang="en-US" sz="3600" dirty="0"/>
              <a:t> </a:t>
            </a:r>
            <a:r>
              <a:rPr lang="en-US" sz="3600" dirty="0">
                <a:solidFill>
                  <a:schemeClr val="tx1"/>
                </a:solidFill>
              </a:rPr>
              <a:t>Main actions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454871" y="2624666"/>
            <a:ext cx="11832374" cy="55553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n-US" sz="2000" b="0" dirty="0">
                <a:latin typeface="Helvetica"/>
                <a:cs typeface="Helvetica"/>
              </a:rPr>
              <a:t>Transformation of gender norms and inequalities.</a:t>
            </a:r>
            <a:r>
              <a:rPr lang="es-UY" sz="2000" b="0" spc="-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Avenir Book"/>
                <a:cs typeface="Helvetica"/>
                <a:sym typeface="+mn-ea"/>
              </a:rPr>
              <a:t> </a:t>
            </a:r>
          </a:p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Adolescents health services (confidentiality, privacy, comprehensive services)</a:t>
            </a:r>
            <a:r>
              <a:rPr lang="es-UY" sz="2000" b="0" spc="-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Avenir Book"/>
                <a:cs typeface="Helvetica"/>
                <a:sym typeface="+mn-ea"/>
              </a:rPr>
              <a:t>. </a:t>
            </a:r>
          </a:p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Knowledge and consistent use of contraceptive methods</a:t>
            </a:r>
            <a:endParaRPr lang="es-UY" sz="2000" b="0" spc="-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ea typeface="Avenir Book"/>
              <a:cs typeface="Helvetica"/>
              <a:sym typeface="+mn-ea"/>
            </a:endParaRPr>
          </a:p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s-UY" sz="2000" b="0" spc="-1" dirty="0" err="1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Sexuality</a:t>
            </a:r>
            <a:r>
              <a:rPr lang="es-UY" sz="2000" b="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 </a:t>
            </a:r>
            <a:r>
              <a:rPr lang="es-UY" sz="2000" b="0" spc="-1" dirty="0" err="1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education</a:t>
            </a:r>
            <a:r>
              <a:rPr lang="es-UY" sz="2000" b="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 </a:t>
            </a:r>
            <a:r>
              <a:rPr lang="es-UY" sz="2000" b="0" spc="-1" dirty="0" err="1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for</a:t>
            </a:r>
            <a:r>
              <a:rPr lang="es-UY" sz="2000" b="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 </a:t>
            </a:r>
            <a:r>
              <a:rPr lang="es-UY" sz="2000" b="0" spc="-1" dirty="0" err="1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girls</a:t>
            </a:r>
            <a:r>
              <a:rPr lang="es-UY" sz="2000" b="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, </a:t>
            </a:r>
            <a:r>
              <a:rPr lang="es-UY" sz="2000" b="0" spc="-1" dirty="0" err="1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boys</a:t>
            </a:r>
            <a:r>
              <a:rPr lang="es-UY" sz="2000" b="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 and </a:t>
            </a:r>
            <a:r>
              <a:rPr lang="es-UY" sz="2000" b="0" spc="-1" dirty="0" err="1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adolescents</a:t>
            </a:r>
            <a:endParaRPr lang="es-UY" sz="2000" b="0" spc="-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ea typeface="Avenir Book"/>
              <a:cs typeface="Helvetica"/>
              <a:sym typeface="+mn-ea"/>
            </a:endParaRPr>
          </a:p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n-US" sz="2000" b="0" dirty="0" err="1">
                <a:solidFill>
                  <a:srgbClr val="FF0000"/>
                </a:solidFill>
                <a:latin typeface="Helvetica"/>
                <a:cs typeface="Helvetica"/>
              </a:rPr>
              <a:t>I</a:t>
            </a:r>
            <a:r>
              <a:rPr lang="en-US" sz="2000" b="0" dirty="0" err="1">
                <a:latin typeface="Helvetica"/>
                <a:cs typeface="Helvetica"/>
              </a:rPr>
              <a:t>ntersector</a:t>
            </a:r>
            <a:r>
              <a:rPr lang="en-US" sz="2000" b="0" dirty="0">
                <a:latin typeface="Helvetica"/>
                <a:cs typeface="Helvetica"/>
              </a:rPr>
              <a:t> teams in local levels</a:t>
            </a:r>
            <a:endParaRPr kumimoji="0" lang="es-UY" sz="20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n-US" sz="2000" b="0" dirty="0">
                <a:latin typeface="Helvetica"/>
                <a:cs typeface="Helvetica"/>
              </a:rPr>
              <a:t>Communicational campaign</a:t>
            </a:r>
            <a:r>
              <a:rPr lang="es-UY" sz="2000" b="0" spc="-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Avenir Book"/>
                <a:cs typeface="Helvetica"/>
                <a:sym typeface="+mn-ea"/>
              </a:rPr>
              <a:t>. </a:t>
            </a:r>
          </a:p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Technical guidelines for prevention unintended adolescents </a:t>
            </a:r>
            <a:r>
              <a:rPr lang="en-US" sz="2000" b="0" dirty="0" err="1">
                <a:solidFill>
                  <a:schemeClr val="tx1"/>
                </a:solidFill>
                <a:latin typeface="Helvetica"/>
                <a:cs typeface="Helvetica"/>
              </a:rPr>
              <a:t>pregnacy</a:t>
            </a:r>
            <a:endParaRPr lang="en-US" sz="2000" b="0" dirty="0">
              <a:latin typeface="Helvetica"/>
              <a:cs typeface="Helvetica"/>
            </a:endParaRPr>
          </a:p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Route map for preventing </a:t>
            </a:r>
            <a:r>
              <a:rPr lang="en-US" sz="2000" b="0" dirty="0">
                <a:latin typeface="Helvetica"/>
                <a:cs typeface="Helvetica"/>
              </a:rPr>
              <a:t>unintended pregnancy under 15 years old and to support the decision making process in case of pregnancy (to continue or to have an abortion)</a:t>
            </a:r>
            <a:r>
              <a:rPr lang="es-UY" sz="2000" b="0" spc="-1" noProof="0" dirty="0">
                <a:ln>
                  <a:noFill/>
                </a:ln>
                <a:effectLst/>
                <a:uLnTx/>
                <a:uFillTx/>
                <a:latin typeface="Helvetica"/>
                <a:ea typeface="Avenir Book"/>
                <a:cs typeface="Helvetica"/>
                <a:sym typeface="+mn-ea"/>
              </a:rPr>
              <a:t>.</a:t>
            </a:r>
            <a:r>
              <a:rPr lang="es-UY" sz="2000" b="0" spc="-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Avenir Book"/>
                <a:cs typeface="Helvetica"/>
                <a:sym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36010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583"/>
            <a:ext cx="13004800" cy="97409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ustomShape 1"/>
          <p:cNvSpPr/>
          <p:nvPr/>
        </p:nvSpPr>
        <p:spPr>
          <a:xfrm>
            <a:off x="703685" y="2315369"/>
            <a:ext cx="11597429" cy="10244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560" tIns="25560" rIns="25560" bIns="25560" anchor="ctr">
            <a:noAutofit/>
          </a:bodyPr>
          <a:lstStyle/>
          <a:p>
            <a:pPr algn="l"/>
            <a:r>
              <a:rPr lang="en-US" sz="2800" dirty="0"/>
              <a:t>Working Hypothesis: public policies may have influenced the decrease in adolescent fertility rate between 2015 and 2018</a:t>
            </a:r>
            <a:r>
              <a:rPr lang="es-ES_tradnl" sz="2800" dirty="0">
                <a:solidFill>
                  <a:schemeClr val="tx1"/>
                </a:solidFill>
                <a:latin typeface="Helvetica"/>
                <a:ea typeface="Arial" panose="020B0604020202020204" pitchFamily="34" charset="0"/>
                <a:cs typeface="Helvetica"/>
              </a:rPr>
              <a:t>.</a:t>
            </a:r>
          </a:p>
        </p:txBody>
      </p:sp>
      <p:sp>
        <p:nvSpPr>
          <p:cNvPr id="7" name="CustomShape 1"/>
          <p:cNvSpPr/>
          <p:nvPr/>
        </p:nvSpPr>
        <p:spPr>
          <a:xfrm>
            <a:off x="454870" y="3995737"/>
            <a:ext cx="10077664" cy="4881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b="0" dirty="0">
                <a:latin typeface="Helvetica"/>
                <a:cs typeface="Helvetica"/>
              </a:rPr>
              <a:t>Implementation of the National and </a:t>
            </a:r>
            <a:r>
              <a:rPr lang="en-US" b="0" dirty="0" err="1">
                <a:latin typeface="Helvetica"/>
                <a:cs typeface="Helvetica"/>
              </a:rPr>
              <a:t>Intersectorial</a:t>
            </a:r>
            <a:r>
              <a:rPr lang="en-US" b="0" dirty="0">
                <a:latin typeface="Helvetica"/>
                <a:cs typeface="Helvetica"/>
              </a:rPr>
              <a:t> Strategy for prevention of unintended pregnancy in adolescents (2016). </a:t>
            </a:r>
          </a:p>
          <a:p>
            <a:pPr marL="457200" indent="-457200" algn="l">
              <a:buFont typeface="+mj-lt"/>
              <a:buAutoNum type="arabicPeriod"/>
            </a:pPr>
            <a:endParaRPr lang="es-ES" b="0" dirty="0">
              <a:latin typeface="Helvetica"/>
              <a:cs typeface="Helvetic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b="0" dirty="0">
                <a:latin typeface="Helvetica"/>
                <a:cs typeface="Helvetica"/>
              </a:rPr>
              <a:t>Incorporation of LARC (implant) in the provision of contraception at the National Health System (2014). </a:t>
            </a:r>
          </a:p>
          <a:p>
            <a:pPr marL="457200" indent="-457200" algn="l">
              <a:buFont typeface="+mj-lt"/>
              <a:buAutoNum type="arabicPeriod"/>
            </a:pPr>
            <a:endParaRPr lang="es-ES" b="0" dirty="0">
              <a:latin typeface="Helvetica"/>
              <a:cs typeface="Helvetic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b="0" dirty="0">
                <a:latin typeface="Helvetica"/>
                <a:cs typeface="Helvetica"/>
              </a:rPr>
              <a:t>Implementation of legal abortion services in the National Heath System (since 2013).</a:t>
            </a:r>
          </a:p>
          <a:p>
            <a:pPr marL="457200" indent="-457200" algn="l">
              <a:buFont typeface="+mj-lt"/>
              <a:buAutoNum type="arabicPeriod"/>
            </a:pPr>
            <a:endParaRPr lang="en-US" b="0" dirty="0">
              <a:latin typeface="Helvetica"/>
              <a:cs typeface="Helvetic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latin typeface="Helvetica"/>
                <a:cs typeface="Helvetica"/>
              </a:rPr>
              <a:t>Sex education in the curriculum of education sector (since 2008)</a:t>
            </a:r>
            <a:endParaRPr lang="en-US" b="0" dirty="0">
              <a:latin typeface="Helvetica"/>
              <a:cs typeface="Helvetica"/>
            </a:endParaRPr>
          </a:p>
          <a:p>
            <a:pPr marL="457200" indent="-457200" algn="l">
              <a:buFont typeface="+mj-lt"/>
              <a:buAutoNum type="arabicPeriod"/>
            </a:pPr>
            <a:endParaRPr lang="en-US" b="0" dirty="0">
              <a:latin typeface="Helvetica"/>
              <a:cs typeface="Helvetica"/>
            </a:endParaRPr>
          </a:p>
          <a:p>
            <a:pPr algn="l"/>
            <a:endParaRPr lang="en-US" b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8898262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583"/>
            <a:ext cx="13004800" cy="97409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ustomShape 1"/>
          <p:cNvSpPr/>
          <p:nvPr/>
        </p:nvSpPr>
        <p:spPr>
          <a:xfrm>
            <a:off x="454871" y="1737783"/>
            <a:ext cx="7996238" cy="431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560" tIns="25560" rIns="25560" bIns="25560" anchor="ctr">
            <a:noAutofit/>
          </a:bodyPr>
          <a:lstStyle/>
          <a:p>
            <a:pPr algn="l"/>
            <a:r>
              <a:rPr lang="en-US" sz="3600" dirty="0"/>
              <a:t> Challenges  </a:t>
            </a:r>
          </a:p>
        </p:txBody>
      </p:sp>
      <p:sp>
        <p:nvSpPr>
          <p:cNvPr id="6" name="Text Box 2"/>
          <p:cNvSpPr txBox="1"/>
          <p:nvPr/>
        </p:nvSpPr>
        <p:spPr>
          <a:xfrm>
            <a:off x="454871" y="2497568"/>
            <a:ext cx="11965723" cy="64786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n-US" sz="2000" b="0" spc="-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Avenir Book"/>
                <a:cs typeface="Helvetica"/>
                <a:sym typeface="+mn-ea"/>
              </a:rPr>
              <a:t>F</a:t>
            </a:r>
            <a:r>
              <a:rPr lang="en-US" sz="2000" b="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rom a government policy to a State Policy. Sustainability.  </a:t>
            </a:r>
          </a:p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n-US" sz="2000" b="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Adequate budget and financial support</a:t>
            </a:r>
          </a:p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n-US" sz="2000" b="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To develop a comprehensive implementation of the National Strategy in regional and local levels. </a:t>
            </a:r>
          </a:p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n-US" sz="2000" b="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 To define a Monitoring &amp; Evaluation model.</a:t>
            </a:r>
          </a:p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n-US" sz="2000" b="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To increase the participation of civil society organizations, communities, families and children/ adolescents.</a:t>
            </a:r>
          </a:p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n-US" sz="2000" b="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To promote enabling socio-educational environment for the development and exercise of human rights.</a:t>
            </a:r>
          </a:p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n-US" sz="2000" b="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To generate new Scientifics evidences and innovative interventions to involve boys ant teens in the prevention of unintended pregnancy.</a:t>
            </a:r>
          </a:p>
          <a:p>
            <a:pPr marL="344170" lvl="0" indent="-342900" algn="l" defTabSz="914400" hangingPunct="1">
              <a:spcBef>
                <a:spcPts val="2950"/>
              </a:spcBef>
              <a:buClr>
                <a:srgbClr val="0B69BA"/>
              </a:buClr>
              <a:buSzPct val="200000"/>
              <a:buFont typeface="Arial"/>
              <a:buChar char="•"/>
              <a:defRPr/>
            </a:pPr>
            <a:r>
              <a:rPr lang="en-US" sz="2000" b="0" spc="-1" dirty="0">
                <a:solidFill>
                  <a:schemeClr val="tx1"/>
                </a:solidFill>
                <a:latin typeface="Helvetica"/>
                <a:ea typeface="Avenir Book"/>
                <a:cs typeface="Helvetica"/>
                <a:sym typeface="+mn-ea"/>
              </a:rPr>
              <a:t>To increase the capacities and skills of teachers and health care professionals to promote sexual and reproductive rights, gender equality and prevention of unintended pregnancy in adolescents. </a:t>
            </a:r>
            <a:endParaRPr lang="es-UY" b="0" spc="-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Avenir Book"/>
              <a:cs typeface="Helvetic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4496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Presentación Estrategia Prevencion Embarazo Adlecente 20194.jpg" descr="Presentación Estrategia Prevencion Embarazo Adlecente 2019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" y="22860"/>
            <a:ext cx="13004800" cy="974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resentación Estrategia Prevencion Embarazo Adlecente 20193.jpg" descr="Presentación Estrategia Prevencion Embarazo Adlecente 20193.jpg">
            <a:extLst>
              <a:ext uri="{FF2B5EF4-FFF2-40B4-BE49-F238E27FC236}">
                <a16:creationId xmlns:a16="http://schemas.microsoft.com/office/drawing/2014/main" id="{29840164-E744-46CC-A20A-9D702818C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" y="145393"/>
            <a:ext cx="13004800" cy="97409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EE43F1-B659-408B-B8A3-7E2B2970B831}"/>
              </a:ext>
            </a:extLst>
          </p:cNvPr>
          <p:cNvSpPr txBox="1"/>
          <p:nvPr/>
        </p:nvSpPr>
        <p:spPr>
          <a:xfrm>
            <a:off x="9371195" y="1408907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UY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12EBCD-3BC3-4D28-BC72-FEA08118EE73}"/>
              </a:ext>
            </a:extLst>
          </p:cNvPr>
          <p:cNvSpPr txBox="1"/>
          <p:nvPr/>
        </p:nvSpPr>
        <p:spPr>
          <a:xfrm>
            <a:off x="4218239" y="2938861"/>
            <a:ext cx="4614041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UY" sz="2800" b="1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Many</a:t>
            </a:r>
            <a:r>
              <a:rPr kumimoji="0" lang="es-UY" sz="2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s-UY" sz="2800" b="1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thanks</a:t>
            </a:r>
            <a:r>
              <a:rPr kumimoji="0" lang="es-UY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UY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UY" sz="24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UY" dirty="0">
                <a:solidFill>
                  <a:schemeClr val="accent1">
                    <a:lumMod val="50000"/>
                  </a:schemeClr>
                </a:solidFill>
              </a:rPr>
              <a:t>saludado@msp.gub.uy</a:t>
            </a:r>
            <a:endParaRPr kumimoji="0" lang="es-UY" sz="24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583"/>
            <a:ext cx="13004800" cy="97409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3 CuadroTexto"/>
          <p:cNvSpPr txBox="1"/>
          <p:nvPr/>
        </p:nvSpPr>
        <p:spPr>
          <a:xfrm>
            <a:off x="731882" y="2677583"/>
            <a:ext cx="91211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eriod"/>
            </a:pPr>
            <a:r>
              <a:rPr lang="es-UY" b="0" dirty="0">
                <a:latin typeface="Helvetica"/>
                <a:cs typeface="Helvetica"/>
              </a:rPr>
              <a:t>Country: Uruguay</a:t>
            </a:r>
          </a:p>
          <a:p>
            <a:pPr marL="457200" indent="-457200" algn="l">
              <a:buFont typeface="+mj-lt"/>
              <a:buAutoNum type="arabicPeriod"/>
            </a:pPr>
            <a:endParaRPr lang="es-UY" b="0" dirty="0">
              <a:latin typeface="Helvetica"/>
              <a:cs typeface="Helvetica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UY" b="0" dirty="0">
                <a:latin typeface="Helvetica"/>
                <a:cs typeface="Helvetica"/>
              </a:rPr>
              <a:t>Sexual and Reproductive Rights Policies (Sexual and Reproductive Health and Sexuality Education)</a:t>
            </a:r>
          </a:p>
          <a:p>
            <a:pPr marL="457200" indent="-457200" algn="l">
              <a:buFont typeface="+mj-lt"/>
              <a:buAutoNum type="arabicPeriod"/>
            </a:pPr>
            <a:endParaRPr lang="es-UY" b="0" dirty="0">
              <a:latin typeface="Helvetica"/>
              <a:cs typeface="Helvetic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UY" b="0" dirty="0" err="1">
                <a:latin typeface="Helvetica"/>
                <a:cs typeface="Helvetica"/>
              </a:rPr>
              <a:t>Public</a:t>
            </a:r>
            <a:r>
              <a:rPr lang="es-UY" b="0" dirty="0">
                <a:latin typeface="Helvetica"/>
                <a:cs typeface="Helvetica"/>
              </a:rPr>
              <a:t> </a:t>
            </a:r>
            <a:r>
              <a:rPr lang="es-UY" b="0" dirty="0" err="1">
                <a:latin typeface="Helvetica"/>
                <a:cs typeface="Helvetica"/>
              </a:rPr>
              <a:t>Policies</a:t>
            </a:r>
            <a:r>
              <a:rPr lang="es-UY" b="0" dirty="0">
                <a:latin typeface="Helvetica"/>
                <a:cs typeface="Helvetica"/>
              </a:rPr>
              <a:t> - Timeline </a:t>
            </a:r>
          </a:p>
          <a:p>
            <a:pPr marL="457200" indent="-457200" algn="l">
              <a:buFont typeface="+mj-lt"/>
              <a:buAutoNum type="arabicPeriod"/>
            </a:pPr>
            <a:endParaRPr lang="es-UY" b="0" dirty="0">
              <a:latin typeface="Helvetica"/>
              <a:cs typeface="Helvetic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b="0" dirty="0">
                <a:latin typeface="Helvetica"/>
                <a:cs typeface="Helvetica"/>
              </a:rPr>
              <a:t>Diagnosis </a:t>
            </a:r>
          </a:p>
          <a:p>
            <a:pPr marL="457200" indent="-457200" algn="l">
              <a:buFont typeface="+mj-lt"/>
              <a:buAutoNum type="arabicPeriod"/>
            </a:pPr>
            <a:endParaRPr lang="en-US" b="0" dirty="0">
              <a:latin typeface="Helvetica"/>
              <a:cs typeface="Helvetic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b="0" dirty="0">
                <a:latin typeface="Helvetica"/>
                <a:cs typeface="Helvetica"/>
              </a:rPr>
              <a:t>National Strategy</a:t>
            </a:r>
          </a:p>
          <a:p>
            <a:pPr marL="457200" indent="-457200" algn="l">
              <a:buFont typeface="+mj-lt"/>
              <a:buAutoNum type="arabicPeriod"/>
            </a:pPr>
            <a:endParaRPr lang="en-US" b="0" dirty="0">
              <a:latin typeface="Helvetica"/>
              <a:cs typeface="Helvetic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UY" b="0" dirty="0" err="1">
                <a:latin typeface="Helvetica"/>
                <a:cs typeface="Helvetica"/>
              </a:rPr>
              <a:t>Outcomes</a:t>
            </a:r>
            <a:endParaRPr lang="es-UY" b="0" dirty="0">
              <a:latin typeface="Helvetica"/>
              <a:cs typeface="Helvetica"/>
            </a:endParaRPr>
          </a:p>
          <a:p>
            <a:pPr marL="457200" indent="-457200" algn="l">
              <a:buFont typeface="+mj-lt"/>
              <a:buAutoNum type="arabicPeriod"/>
            </a:pPr>
            <a:endParaRPr lang="es-UY" b="0" dirty="0">
              <a:latin typeface="Helvetica"/>
              <a:cs typeface="Helvetic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UY" b="0" dirty="0" err="1">
                <a:latin typeface="Helvetica"/>
                <a:cs typeface="Helvetica"/>
              </a:rPr>
              <a:t>Challenges</a:t>
            </a:r>
            <a:endParaRPr lang="es-UY" b="0" dirty="0">
              <a:latin typeface="Helvetica"/>
              <a:cs typeface="Helvetica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174776-5A3F-4837-A6D4-177C2335FEDB}"/>
              </a:ext>
            </a:extLst>
          </p:cNvPr>
          <p:cNvSpPr txBox="1"/>
          <p:nvPr/>
        </p:nvSpPr>
        <p:spPr>
          <a:xfrm>
            <a:off x="0" y="1613557"/>
            <a:ext cx="381762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UY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Contents</a:t>
            </a:r>
            <a:r>
              <a:rPr kumimoji="0" lang="es-UY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88856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583"/>
            <a:ext cx="13004800" cy="974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6" descr="u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383" y="1820842"/>
            <a:ext cx="5335569" cy="7342241"/>
          </a:xfrm>
          <a:prstGeom prst="rect">
            <a:avLst/>
          </a:prstGeom>
        </p:spPr>
      </p:pic>
      <p:sp>
        <p:nvSpPr>
          <p:cNvPr id="5" name="3 CuadroTexto"/>
          <p:cNvSpPr txBox="1"/>
          <p:nvPr/>
        </p:nvSpPr>
        <p:spPr>
          <a:xfrm>
            <a:off x="8021465" y="3757212"/>
            <a:ext cx="48663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de-DE" dirty="0"/>
              <a:t>Population: 3.400.000 hab</a:t>
            </a:r>
            <a:r>
              <a:rPr lang="es-UY" dirty="0"/>
              <a:t>.</a:t>
            </a:r>
          </a:p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endParaRPr lang="es-UY" dirty="0"/>
          </a:p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it-IT" dirty="0" err="1"/>
              <a:t>Surface</a:t>
            </a:r>
            <a:r>
              <a:rPr lang="it-IT" dirty="0"/>
              <a:t>: 176.215 km2</a:t>
            </a:r>
          </a:p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endParaRPr lang="es-UY" dirty="0"/>
          </a:p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hr-HR" dirty="0"/>
              <a:t>GDP</a:t>
            </a:r>
            <a:r>
              <a:rPr lang="es-UY" dirty="0"/>
              <a:t>. per cápita: U$ 17.500/ €  433</a:t>
            </a:r>
          </a:p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endParaRPr lang="es-UY" dirty="0"/>
          </a:p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s-UY" dirty="0" err="1"/>
              <a:t>Poverty</a:t>
            </a:r>
            <a:r>
              <a:rPr lang="es-UY" dirty="0"/>
              <a:t>: 8,1%</a:t>
            </a:r>
          </a:p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endParaRPr lang="es-UY" dirty="0"/>
          </a:p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s-UY" dirty="0"/>
              <a:t>GFR: 1,6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200000"/>
            </a:pPr>
            <a:endParaRPr lang="es-UY" dirty="0"/>
          </a:p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s-UY" dirty="0"/>
              <a:t>CM: 6,7/00</a:t>
            </a:r>
          </a:p>
          <a:p>
            <a:pPr algn="l"/>
            <a:endParaRPr lang="es-UY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UY" sz="2400" dirty="0"/>
          </a:p>
        </p:txBody>
      </p:sp>
      <p:sp>
        <p:nvSpPr>
          <p:cNvPr id="7" name="3 CuadroTexto"/>
          <p:cNvSpPr txBox="1"/>
          <p:nvPr/>
        </p:nvSpPr>
        <p:spPr>
          <a:xfrm>
            <a:off x="298763" y="3614321"/>
            <a:ext cx="31722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UY" dirty="0"/>
              <a:t>Secular State</a:t>
            </a:r>
          </a:p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endParaRPr lang="es-UY" dirty="0"/>
          </a:p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/>
              <a:t>Republican System with strong political parties</a:t>
            </a:r>
          </a:p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endParaRPr lang="es-UY" dirty="0"/>
          </a:p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/>
              <a:t>Free Public Education at all levels</a:t>
            </a:r>
          </a:p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endParaRPr lang="es-UY" dirty="0"/>
          </a:p>
          <a:p>
            <a:pPr marL="457200" indent="-457200" algn="l">
              <a:buClr>
                <a:schemeClr val="accent1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/>
              <a:t>National Integrated Health System</a:t>
            </a:r>
            <a:endParaRPr lang="es-UY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583"/>
            <a:ext cx="13004800" cy="97409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3 CuadroTexto"/>
          <p:cNvSpPr txBox="1"/>
          <p:nvPr/>
        </p:nvSpPr>
        <p:spPr>
          <a:xfrm>
            <a:off x="571862" y="2590800"/>
            <a:ext cx="11099800" cy="617938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indent="-342900" algn="l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n-US" b="0" dirty="0">
                <a:latin typeface="Helvetica"/>
                <a:cs typeface="Helvetica"/>
              </a:rPr>
              <a:t>Since 2005, the government party is </a:t>
            </a:r>
            <a:r>
              <a:rPr lang="en-US" b="0" dirty="0" err="1">
                <a:latin typeface="Helvetica"/>
                <a:cs typeface="Helvetica"/>
              </a:rPr>
              <a:t>Frente</a:t>
            </a:r>
            <a:r>
              <a:rPr lang="en-US" b="0" dirty="0">
                <a:latin typeface="Helvetica"/>
                <a:cs typeface="Helvetica"/>
              </a:rPr>
              <a:t> </a:t>
            </a:r>
            <a:r>
              <a:rPr lang="en-US" b="0" dirty="0" err="1">
                <a:latin typeface="Helvetica"/>
                <a:cs typeface="Helvetica"/>
              </a:rPr>
              <a:t>Amplio</a:t>
            </a:r>
            <a:r>
              <a:rPr lang="en-US" b="0" dirty="0">
                <a:latin typeface="Helvetica"/>
                <a:cs typeface="Helvetica"/>
              </a:rPr>
              <a:t> (left parties and center left coalition): 2005-2010, 2010-2015, 2015-2020</a:t>
            </a:r>
            <a:r>
              <a:rPr lang="es-MX" b="0" dirty="0">
                <a:latin typeface="Helvetica"/>
                <a:cs typeface="Helvetica"/>
              </a:rPr>
              <a:t>. </a:t>
            </a:r>
          </a:p>
          <a:p>
            <a:pPr marL="342900" indent="-342900" algn="l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endParaRPr lang="es-MX" b="0" dirty="0">
              <a:latin typeface="Helvetica"/>
              <a:cs typeface="Helvetica"/>
            </a:endParaRPr>
          </a:p>
          <a:p>
            <a:pPr marL="342900" indent="-342900" algn="l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n-US" b="0" dirty="0">
                <a:latin typeface="Helvetica"/>
                <a:cs typeface="Helvetica"/>
              </a:rPr>
              <a:t>Continued economic growth since 2005, the longest period in national history. Substantial reduction of inequality (in 2005: </a:t>
            </a:r>
            <a:r>
              <a:rPr lang="en-US" b="0" dirty="0" err="1">
                <a:latin typeface="Helvetica"/>
                <a:cs typeface="Helvetica"/>
              </a:rPr>
              <a:t>Gini</a:t>
            </a:r>
            <a:r>
              <a:rPr lang="en-US" b="0" dirty="0">
                <a:latin typeface="Helvetica"/>
                <a:cs typeface="Helvetica"/>
              </a:rPr>
              <a:t> index reached 0.46 points and in 2017 it was 0.38).</a:t>
            </a:r>
            <a:r>
              <a:rPr lang="es-UY" b="0" dirty="0">
                <a:latin typeface="Helvetica"/>
                <a:cs typeface="Helvetica"/>
              </a:rPr>
              <a:t> </a:t>
            </a:r>
            <a:endParaRPr lang="es-MX" b="0" dirty="0">
              <a:latin typeface="Helvetica"/>
              <a:cs typeface="Helvetica"/>
            </a:endParaRPr>
          </a:p>
          <a:p>
            <a:pPr marL="342900" indent="-342900" algn="l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endParaRPr lang="es-MX" b="0" dirty="0">
              <a:latin typeface="Helvetica"/>
              <a:cs typeface="Helvetica"/>
            </a:endParaRPr>
          </a:p>
          <a:p>
            <a:pPr marL="342900" indent="-342900" algn="l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n-US" b="0" dirty="0">
                <a:latin typeface="Helvetica"/>
                <a:cs typeface="Helvetica"/>
              </a:rPr>
              <a:t>Structural reforms of the State and development of public welfare policies: Tax Reform, Health Reform, Labor Market Reform and Social Policies Development.</a:t>
            </a:r>
            <a:endParaRPr lang="es-MX" b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710110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583"/>
            <a:ext cx="13004800" cy="97409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5 Rectángulo redondeado"/>
          <p:cNvSpPr/>
          <p:nvPr/>
        </p:nvSpPr>
        <p:spPr>
          <a:xfrm>
            <a:off x="467543" y="1924406"/>
            <a:ext cx="11805297" cy="1417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dirty="0"/>
              <a:t>Sexual and Reproductive rights: </a:t>
            </a:r>
          </a:p>
          <a:p>
            <a:pPr algn="l"/>
            <a:r>
              <a:rPr lang="en-US" sz="3600" dirty="0"/>
              <a:t>Health and Education policies</a:t>
            </a:r>
            <a:endParaRPr lang="es-ES" sz="3600" b="1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625206" y="3248615"/>
            <a:ext cx="114270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1">
                  <a:lumMod val="50000"/>
                </a:schemeClr>
              </a:buClr>
            </a:pPr>
            <a:endParaRPr lang="es-MX" b="0" dirty="0"/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s-MX" b="0" dirty="0">
                <a:latin typeface="Helvetica"/>
                <a:cs typeface="Helvetica"/>
              </a:rPr>
              <a:t>S</a:t>
            </a:r>
            <a:r>
              <a:rPr lang="en-US" b="0" dirty="0" err="1">
                <a:latin typeface="Helvetica"/>
                <a:cs typeface="Helvetica"/>
              </a:rPr>
              <a:t>trong</a:t>
            </a:r>
            <a:r>
              <a:rPr lang="en-US" b="0" dirty="0">
                <a:latin typeface="Helvetica"/>
                <a:cs typeface="Helvetica"/>
              </a:rPr>
              <a:t> regulatory framework that recognizes sexual and reproductive rights as human rights.</a:t>
            </a:r>
            <a:endParaRPr lang="es-MX" b="0" dirty="0">
              <a:latin typeface="Helvetica"/>
              <a:cs typeface="Helvetica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endParaRPr lang="es-MX" b="0" dirty="0">
              <a:latin typeface="Helvetica"/>
              <a:cs typeface="Helvetica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n-US" b="0" dirty="0">
                <a:latin typeface="Helvetica"/>
                <a:cs typeface="Helvetica"/>
              </a:rPr>
              <a:t>National policies and programs on sexual and reproductive health and sexuality education.</a:t>
            </a:r>
            <a:endParaRPr lang="es-MX" b="0" dirty="0">
              <a:latin typeface="Helvetica"/>
              <a:cs typeface="Helvetica"/>
            </a:endParaRPr>
          </a:p>
          <a:p>
            <a:pPr algn="l">
              <a:buClr>
                <a:schemeClr val="accent1">
                  <a:lumMod val="75000"/>
                </a:schemeClr>
              </a:buClr>
              <a:buSzPct val="200000"/>
            </a:pPr>
            <a:endParaRPr lang="es-MX" b="0" dirty="0">
              <a:latin typeface="Helvetica"/>
              <a:cs typeface="Helvetica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n-US" b="0" dirty="0">
                <a:latin typeface="Helvetica"/>
                <a:cs typeface="Helvetica"/>
              </a:rPr>
              <a:t>Comprehensive services on sexual and reproductive health that includes access to legal abortion.</a:t>
            </a:r>
            <a:endParaRPr lang="es-MX" b="0" dirty="0">
              <a:latin typeface="Helvetica"/>
              <a:cs typeface="Helvetica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endParaRPr lang="es-MX" b="0" dirty="0">
              <a:latin typeface="Helvetica"/>
              <a:cs typeface="Helvetica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SzPct val="200000"/>
              <a:buFont typeface="Arial"/>
              <a:buChar char="•"/>
            </a:pPr>
            <a:r>
              <a:rPr lang="en-US" b="0" dirty="0">
                <a:latin typeface="Helvetica"/>
                <a:cs typeface="Helvetica"/>
              </a:rPr>
              <a:t>Sexuality Education Program is implemented throughout the education system from initial level to bachelor level</a:t>
            </a:r>
            <a:r>
              <a:rPr lang="es-UY" b="0" dirty="0">
                <a:latin typeface="Helvetica"/>
                <a:cs typeface="Helvetica"/>
              </a:rPr>
              <a:t>, </a:t>
            </a:r>
            <a:r>
              <a:rPr lang="es-UY" b="0" dirty="0" err="1">
                <a:latin typeface="Helvetica"/>
                <a:cs typeface="Helvetica"/>
              </a:rPr>
              <a:t>including</a:t>
            </a:r>
            <a:r>
              <a:rPr lang="es-UY" b="0" dirty="0">
                <a:latin typeface="Helvetica"/>
                <a:cs typeface="Helvetica"/>
              </a:rPr>
              <a:t> training of </a:t>
            </a:r>
            <a:r>
              <a:rPr lang="es-UY" b="0" dirty="0" err="1">
                <a:latin typeface="Helvetica"/>
                <a:cs typeface="Helvetica"/>
              </a:rPr>
              <a:t>teachers</a:t>
            </a:r>
            <a:r>
              <a:rPr lang="es-UY" b="0" dirty="0">
                <a:latin typeface="Helvetica"/>
                <a:cs typeface="Helvetica"/>
              </a:rPr>
              <a:t>. </a:t>
            </a:r>
            <a:endParaRPr lang="es-UY" sz="2400" b="0" dirty="0">
              <a:latin typeface="Helvetica"/>
              <a:cs typeface="Helvetica"/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5820028" y="7741636"/>
            <a:ext cx="648072" cy="6891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UY"/>
          </a:p>
        </p:txBody>
      </p:sp>
      <p:sp>
        <p:nvSpPr>
          <p:cNvPr id="8" name="CuadroTexto 7"/>
          <p:cNvSpPr txBox="1"/>
          <p:nvPr/>
        </p:nvSpPr>
        <p:spPr>
          <a:xfrm>
            <a:off x="709872" y="8655930"/>
            <a:ext cx="10510578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Cross-cutting approaches: 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Intergenerational, Human Rights, Gender and Diversity</a:t>
            </a:r>
            <a:endParaRPr lang="es-UY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179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457"/>
            <a:ext cx="13004800" cy="97409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5 Rectángulo redondeado"/>
          <p:cNvSpPr/>
          <p:nvPr/>
        </p:nvSpPr>
        <p:spPr>
          <a:xfrm>
            <a:off x="467543" y="1873607"/>
            <a:ext cx="11805297" cy="666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 defTabSz="914400" hangingPunct="1">
              <a:lnSpc>
                <a:spcPct val="90000"/>
              </a:lnSpc>
              <a:defRPr/>
            </a:pPr>
            <a:r>
              <a:rPr lang="es-UY" sz="3600" kern="1200" spc="-1" dirty="0">
                <a:solidFill>
                  <a:schemeClr val="tx1"/>
                </a:solidFill>
                <a:ea typeface="DejaVu Sans" panose="020B0603030804020204"/>
              </a:rPr>
              <a:t>Key </a:t>
            </a:r>
            <a:r>
              <a:rPr lang="es-UY" sz="3600" kern="1200" spc="-1" dirty="0" err="1">
                <a:solidFill>
                  <a:schemeClr val="tx1"/>
                </a:solidFill>
                <a:ea typeface="DejaVu Sans" panose="020B0603030804020204"/>
              </a:rPr>
              <a:t>milestones</a:t>
            </a:r>
            <a:r>
              <a:rPr lang="es-UY" sz="3600" kern="1200" spc="-1" dirty="0">
                <a:solidFill>
                  <a:schemeClr val="tx1"/>
                </a:solidFill>
                <a:ea typeface="DejaVu Sans" panose="020B0603030804020204"/>
              </a:rPr>
              <a:t>: 2005-2018</a:t>
            </a:r>
            <a:endParaRPr lang="es-UY" sz="3600" b="0" kern="1200" spc="-1" dirty="0">
              <a:solidFill>
                <a:schemeClr val="tx1"/>
              </a:solidFill>
            </a:endParaRPr>
          </a:p>
        </p:txBody>
      </p:sp>
      <p:sp>
        <p:nvSpPr>
          <p:cNvPr id="41" name="CustomShape 10"/>
          <p:cNvSpPr/>
          <p:nvPr/>
        </p:nvSpPr>
        <p:spPr>
          <a:xfrm>
            <a:off x="4986835" y="4681566"/>
            <a:ext cx="1327087" cy="98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114300" marR="0" lvl="1" indent="-11366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10"/>
              </a:spcAft>
              <a:buClr>
                <a:srgbClr val="000000"/>
              </a:buClr>
              <a:buSzTx/>
              <a:buFont typeface="Symbol" panose="05050102010706020507"/>
              <a:buChar char=""/>
              <a:defRPr/>
            </a:pPr>
            <a:endParaRPr kumimoji="0" lang="es-UY" sz="14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CustomShape 12"/>
          <p:cNvSpPr/>
          <p:nvPr/>
        </p:nvSpPr>
        <p:spPr>
          <a:xfrm>
            <a:off x="6436736" y="4681566"/>
            <a:ext cx="1327087" cy="98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114300" marR="0" lvl="1" indent="-11366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10"/>
              </a:spcAft>
              <a:buClr>
                <a:srgbClr val="000000"/>
              </a:buClr>
              <a:buSzTx/>
              <a:buFont typeface="Symbol" panose="05050102010706020507"/>
              <a:buChar char=""/>
              <a:defRPr/>
            </a:pPr>
            <a:endParaRPr kumimoji="0" lang="es-UY" sz="14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1" name="Agrupar 50"/>
          <p:cNvGrpSpPr/>
          <p:nvPr/>
        </p:nvGrpSpPr>
        <p:grpSpPr>
          <a:xfrm>
            <a:off x="686555" y="4178272"/>
            <a:ext cx="11019129" cy="1857671"/>
            <a:chOff x="686555" y="4699624"/>
            <a:chExt cx="11019129" cy="1857671"/>
          </a:xfrm>
        </p:grpSpPr>
        <p:grpSp>
          <p:nvGrpSpPr>
            <p:cNvPr id="4" name="Agrupar 3"/>
            <p:cNvGrpSpPr/>
            <p:nvPr/>
          </p:nvGrpSpPr>
          <p:grpSpPr>
            <a:xfrm>
              <a:off x="686555" y="4699624"/>
              <a:ext cx="1719884" cy="1857670"/>
              <a:chOff x="686555" y="4712992"/>
              <a:chExt cx="1719884" cy="1857670"/>
            </a:xfrm>
          </p:grpSpPr>
          <p:sp>
            <p:nvSpPr>
              <p:cNvPr id="37" name="CustomShape 4"/>
              <p:cNvSpPr/>
              <p:nvPr/>
            </p:nvSpPr>
            <p:spPr>
              <a:xfrm>
                <a:off x="686555" y="4712992"/>
                <a:ext cx="1719884" cy="980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s-UY" sz="1400" kern="1200" dirty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elvetica"/>
                  <a:ea typeface="DejaVu Sans" panose="020B0603030804020204"/>
                  <a:cs typeface="Helvetica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400" dirty="0">
                    <a:latin typeface="Helvetica"/>
                    <a:cs typeface="Helvetica"/>
                  </a:rPr>
                  <a:t>National law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400" dirty="0">
                    <a:latin typeface="Helvetica"/>
                    <a:cs typeface="Helvetica"/>
                  </a:rPr>
                  <a:t>of Education:  Sexuality Education</a:t>
                </a:r>
              </a:p>
            </p:txBody>
          </p:sp>
          <p:sp>
            <p:nvSpPr>
              <p:cNvPr id="39" name="CustomShape 6"/>
              <p:cNvSpPr/>
              <p:nvPr/>
            </p:nvSpPr>
            <p:spPr>
              <a:xfrm>
                <a:off x="686556" y="5662365"/>
                <a:ext cx="1719883" cy="9082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>
                <a:noAutofit/>
              </a:bodyPr>
              <a:lstStyle/>
              <a:p>
                <a:pPr marL="1270" marR="0" lvl="1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21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s-UY" sz="1400" b="1" i="0" u="none" strike="noStrike" kern="1200" cap="none" spc="0" normalizeH="0" baseline="0" noProof="0" dirty="0" err="1">
                    <a:ln w="0"/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Helvetica"/>
                    <a:ea typeface="DejaVu Sans" panose="020B0603030804020204"/>
                    <a:cs typeface="Helvetica"/>
                  </a:rPr>
                  <a:t>National</a:t>
                </a:r>
                <a:r>
                  <a:rPr kumimoji="0" lang="es-UY" sz="1400" b="1" i="0" u="none" strike="noStrike" kern="1200" cap="none" spc="0" normalizeH="0" baseline="0" noProof="0" dirty="0">
                    <a:ln w="0"/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Helvetica"/>
                    <a:ea typeface="DejaVu Sans" panose="020B0603030804020204"/>
                    <a:cs typeface="Helvetica"/>
                  </a:rPr>
                  <a:t> </a:t>
                </a:r>
                <a:r>
                  <a:rPr kumimoji="0" lang="es-UY" sz="1400" b="1" i="0" u="none" strike="noStrike" kern="1200" cap="none" spc="0" normalizeH="0" baseline="0" noProof="0" dirty="0" err="1">
                    <a:ln w="0"/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Helvetica"/>
                    <a:ea typeface="DejaVu Sans" panose="020B0603030804020204"/>
                    <a:cs typeface="Helvetica"/>
                  </a:rPr>
                  <a:t>law</a:t>
                </a:r>
                <a:r>
                  <a:rPr kumimoji="0" lang="es-UY" sz="1400" b="1" i="0" u="none" strike="noStrike" kern="1200" cap="none" spc="0" normalizeH="0" baseline="0" noProof="0" dirty="0">
                    <a:ln w="0"/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Helvetica"/>
                    <a:ea typeface="DejaVu Sans" panose="020B0603030804020204"/>
                    <a:cs typeface="Helvetica"/>
                  </a:rPr>
                  <a:t> </a:t>
                </a:r>
                <a:r>
                  <a:rPr kumimoji="0" lang="es-UY" sz="1400" b="1" i="0" u="none" strike="noStrike" kern="1200" cap="none" spc="0" normalizeH="0" baseline="0" noProof="0" dirty="0" err="1">
                    <a:ln w="0"/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Helvetica"/>
                    <a:ea typeface="DejaVu Sans" panose="020B0603030804020204"/>
                    <a:cs typeface="Helvetica"/>
                  </a:rPr>
                  <a:t>of</a:t>
                </a:r>
                <a:r>
                  <a:rPr kumimoji="0" lang="es-UY" sz="1400" b="1" i="0" u="none" strike="noStrike" kern="1200" cap="none" spc="0" normalizeH="0" baseline="0" noProof="0" dirty="0">
                    <a:ln w="0"/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Helvetica"/>
                    <a:ea typeface="DejaVu Sans" panose="020B0603030804020204"/>
                    <a:cs typeface="Helvetica"/>
                  </a:rPr>
                  <a:t> Sexual and </a:t>
                </a:r>
                <a:r>
                  <a:rPr kumimoji="0" lang="es-UY" sz="1400" b="1" i="0" u="none" strike="noStrike" kern="1200" cap="none" spc="0" normalizeH="0" baseline="0" noProof="0" dirty="0" err="1">
                    <a:ln w="0"/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Helvetica"/>
                    <a:ea typeface="DejaVu Sans" panose="020B0603030804020204"/>
                    <a:cs typeface="Helvetica"/>
                  </a:rPr>
                  <a:t>Reproductive</a:t>
                </a:r>
                <a:r>
                  <a:rPr kumimoji="0" lang="es-UY" sz="1400" b="1" i="0" u="none" strike="noStrike" kern="1200" cap="none" spc="0" normalizeH="0" baseline="0" noProof="0" dirty="0">
                    <a:ln w="0"/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Helvetica"/>
                    <a:ea typeface="DejaVu Sans" panose="020B0603030804020204"/>
                    <a:cs typeface="Helvetica"/>
                  </a:rPr>
                  <a:t> </a:t>
                </a:r>
                <a:r>
                  <a:rPr kumimoji="0" lang="es-UY" sz="1400" b="1" i="0" u="none" strike="noStrike" kern="1200" cap="none" spc="0" normalizeH="0" baseline="0" noProof="0" dirty="0" err="1">
                    <a:ln w="0"/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Helvetica"/>
                    <a:ea typeface="DejaVu Sans" panose="020B0603030804020204"/>
                    <a:cs typeface="Helvetica"/>
                  </a:rPr>
                  <a:t>Rights</a:t>
                </a:r>
                <a:r>
                  <a:rPr kumimoji="0" lang="es-UY" sz="1400" b="0" i="0" u="none" strike="noStrike" kern="1200" cap="none" spc="0" normalizeH="0" baseline="0" noProof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DejaVu Sans" panose="020B0603030804020204"/>
                    <a:cs typeface="+mn-cs"/>
                  </a:rPr>
                  <a:t> </a:t>
                </a:r>
                <a:endParaRPr kumimoji="0" lang="es-UY" sz="1400" b="0" i="0" u="none" strike="noStrike" kern="1200" cap="none" spc="0" normalizeH="0" baseline="0" noProof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Agrupar 49"/>
            <p:cNvGrpSpPr/>
            <p:nvPr/>
          </p:nvGrpSpPr>
          <p:grpSpPr>
            <a:xfrm>
              <a:off x="2659004" y="4699624"/>
              <a:ext cx="9046680" cy="1857671"/>
              <a:chOff x="2659004" y="4712992"/>
              <a:chExt cx="9046680" cy="1857671"/>
            </a:xfrm>
          </p:grpSpPr>
          <p:sp>
            <p:nvSpPr>
              <p:cNvPr id="44" name="CustomShape 14"/>
              <p:cNvSpPr/>
              <p:nvPr/>
            </p:nvSpPr>
            <p:spPr>
              <a:xfrm>
                <a:off x="7178458" y="4712992"/>
                <a:ext cx="4527226" cy="980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>
                <a:noAutofit/>
              </a:bodyPr>
              <a:lstStyle/>
              <a:p>
                <a:pPr marL="1270" marR="0" lvl="1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21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s-UY" sz="1400" b="1" i="0" u="none" strike="noStrike" kern="1200" cap="none" spc="0" normalizeH="0" baseline="0" noProof="0" dirty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Helvetica"/>
                  <a:ea typeface="DejaVu Sans" panose="020B0603030804020204"/>
                  <a:cs typeface="Helvetica"/>
                </a:endParaRPr>
              </a:p>
              <a:p>
                <a:r>
                  <a:rPr lang="en-US" sz="1400" dirty="0">
                    <a:latin typeface="Helvetica"/>
                    <a:cs typeface="Helvetica"/>
                  </a:rPr>
                  <a:t>Law of legal abortion until 12 weeks. </a:t>
                </a:r>
                <a:r>
                  <a:rPr lang="en-US" sz="1400" b="0" dirty="0">
                    <a:latin typeface="Helvetica"/>
                    <a:cs typeface="Helvetica"/>
                  </a:rPr>
                  <a:t> </a:t>
                </a:r>
              </a:p>
              <a:p>
                <a:r>
                  <a:rPr lang="en-US" sz="1400" dirty="0">
                    <a:latin typeface="Helvetica"/>
                    <a:cs typeface="Helvetica"/>
                  </a:rPr>
                  <a:t> Abortion services in National Health System </a:t>
                </a:r>
                <a:endParaRPr kumimoji="0" lang="es-UY" sz="1400" b="0" i="0" u="none" strike="noStrike" kern="1200" cap="none" spc="0" normalizeH="0" baseline="0" noProof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45" name="Rectángulo 44"/>
              <p:cNvSpPr/>
              <p:nvPr/>
            </p:nvSpPr>
            <p:spPr>
              <a:xfrm>
                <a:off x="4889272" y="4712992"/>
                <a:ext cx="2035926" cy="151067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endParaRPr lang="es-UY" sz="1400" kern="1200" spc="-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/>
                  <a:ea typeface="DejaVu Sans" panose="020B0603030804020204"/>
                  <a:cs typeface="Helvetica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1400" dirty="0">
                    <a:latin typeface="Helvetica"/>
                    <a:cs typeface="Helvetica"/>
                  </a:rPr>
                  <a:t>Contraceptive methods (CM)</a:t>
                </a:r>
              </a:p>
              <a:p>
                <a:pPr>
                  <a:lnSpc>
                    <a:spcPct val="110000"/>
                  </a:lnSpc>
                </a:pPr>
                <a:r>
                  <a:rPr lang="de-DE" sz="1400" dirty="0">
                    <a:latin typeface="Helvetica"/>
                    <a:cs typeface="Helvetica"/>
                  </a:rPr>
                  <a:t>In National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dirty="0">
                    <a:latin typeface="Helvetica"/>
                    <a:cs typeface="Helvetica"/>
                  </a:rPr>
                  <a:t>Budget</a:t>
                </a:r>
              </a:p>
              <a:p>
                <a:pPr>
                  <a:lnSpc>
                    <a:spcPct val="110000"/>
                  </a:lnSpc>
                </a:pPr>
                <a:endParaRPr kumimoji="0" lang="es-UY" sz="1400" b="0" i="0" u="none" strike="noStrike" kern="1200" cap="none" spc="-1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grpSp>
            <p:nvGrpSpPr>
              <p:cNvPr id="48" name="Agrupar 47"/>
              <p:cNvGrpSpPr/>
              <p:nvPr/>
            </p:nvGrpSpPr>
            <p:grpSpPr>
              <a:xfrm>
                <a:off x="2659004" y="4712992"/>
                <a:ext cx="1980076" cy="1857671"/>
                <a:chOff x="2659004" y="4712992"/>
                <a:chExt cx="1980076" cy="1857671"/>
              </a:xfrm>
            </p:grpSpPr>
            <p:sp>
              <p:nvSpPr>
                <p:cNvPr id="46" name="CustomShape 8"/>
                <p:cNvSpPr/>
                <p:nvPr/>
              </p:nvSpPr>
              <p:spPr>
                <a:xfrm>
                  <a:off x="2659004" y="4712992"/>
                  <a:ext cx="1980076" cy="94937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>
                  <a:noAutofit/>
                </a:bodyPr>
                <a:lstStyle/>
                <a:p>
                  <a:pPr marL="1270" marR="0" lvl="1" indent="0" algn="ctr" defTabSz="9144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21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s-UY" sz="1400" b="1" i="0" u="none" strike="noStrike" kern="1200" cap="none" spc="-1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Helvetica"/>
                    <a:ea typeface="DejaVu Sans" panose="020B0603030804020204"/>
                    <a:cs typeface="Helvetica"/>
                  </a:endParaRPr>
                </a:p>
                <a:p>
                  <a:pPr marL="1270" lvl="1">
                    <a:lnSpc>
                      <a:spcPct val="70000"/>
                    </a:lnSpc>
                    <a:spcAft>
                      <a:spcPts val="210"/>
                    </a:spcAft>
                    <a:buClr>
                      <a:srgbClr val="000000"/>
                    </a:buClr>
                    <a:defRPr/>
                  </a:pPr>
                  <a:r>
                    <a:rPr lang="es-UY" sz="1400" spc="-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Helvetica"/>
                      <a:ea typeface="DejaVu Sans" panose="020B0603030804020204"/>
                      <a:cs typeface="Helvetica"/>
                    </a:rPr>
                    <a:t>National </a:t>
                  </a:r>
                </a:p>
                <a:p>
                  <a:pPr marL="1270" lvl="1">
                    <a:lnSpc>
                      <a:spcPct val="70000"/>
                    </a:lnSpc>
                    <a:spcAft>
                      <a:spcPts val="210"/>
                    </a:spcAft>
                    <a:buClr>
                      <a:srgbClr val="000000"/>
                    </a:buClr>
                    <a:defRPr/>
                  </a:pPr>
                  <a:r>
                    <a:rPr lang="es-UY" sz="1400" spc="-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Helvetica"/>
                      <a:ea typeface="DejaVu Sans" panose="020B0603030804020204"/>
                      <a:cs typeface="Helvetica"/>
                    </a:rPr>
                    <a:t>Programme </a:t>
                  </a:r>
                </a:p>
                <a:p>
                  <a:pPr marL="1270" lvl="1">
                    <a:lnSpc>
                      <a:spcPct val="70000"/>
                    </a:lnSpc>
                    <a:spcAft>
                      <a:spcPts val="210"/>
                    </a:spcAft>
                    <a:buClr>
                      <a:srgbClr val="000000"/>
                    </a:buClr>
                    <a:defRPr/>
                  </a:pPr>
                  <a:r>
                    <a:rPr lang="es-UY" sz="1400" spc="-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Helvetica"/>
                      <a:ea typeface="DejaVu Sans" panose="020B0603030804020204"/>
                      <a:cs typeface="Helvetica"/>
                    </a:rPr>
                    <a:t>of Sexuality</a:t>
                  </a:r>
                </a:p>
                <a:p>
                  <a:pPr marL="1270" lvl="1">
                    <a:lnSpc>
                      <a:spcPct val="70000"/>
                    </a:lnSpc>
                    <a:spcAft>
                      <a:spcPts val="210"/>
                    </a:spcAft>
                    <a:buClr>
                      <a:srgbClr val="000000"/>
                    </a:buClr>
                    <a:defRPr/>
                  </a:pPr>
                  <a:r>
                    <a:rPr lang="es-UY" sz="1400" kern="1200" spc="-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Helvetica"/>
                      <a:ea typeface="DejaVu Sans" panose="020B0603030804020204"/>
                      <a:cs typeface="Helvetica"/>
                    </a:rPr>
                    <a:t>Education</a:t>
                  </a:r>
                  <a:endParaRPr lang="es-UY" sz="1400" kern="1200" spc="-1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" name="CustomShape 6"/>
                <p:cNvSpPr/>
                <p:nvPr/>
              </p:nvSpPr>
              <p:spPr>
                <a:xfrm>
                  <a:off x="2659004" y="5648325"/>
                  <a:ext cx="1980076" cy="92233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>
                  <a:noAutofit/>
                </a:bodyPr>
                <a:lstStyle/>
                <a:p>
                  <a:pPr marL="1270" marR="0" lvl="1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21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s-UY" sz="1400" b="1" i="0" u="none" strike="noStrike" kern="1200" cap="none" spc="-1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DejaVu Sans" panose="020B0603030804020204"/>
                    <a:cs typeface="+mn-cs"/>
                  </a:endParaRPr>
                </a:p>
                <a:p>
                  <a:pPr marL="1270" marR="0" lvl="1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21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r>
                    <a:rPr lang="es-UY" sz="1400" kern="1200" spc="-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Helvetica"/>
                      <a:ea typeface="DejaVu Sans" panose="020B0603030804020204"/>
                      <a:cs typeface="Helvetica"/>
                    </a:rPr>
                    <a:t>Health</a:t>
                  </a:r>
                  <a:r>
                    <a:rPr lang="es-UY" sz="1400" kern="1200" spc="-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Helvetica"/>
                      <a:ea typeface="DejaVu Sans" panose="020B0603030804020204"/>
                      <a:cs typeface="Helvetica"/>
                    </a:rPr>
                    <a:t> </a:t>
                  </a:r>
                  <a:r>
                    <a:rPr lang="es-UY" sz="1400" kern="1200" spc="-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Helvetica"/>
                      <a:ea typeface="DejaVu Sans" panose="020B0603030804020204"/>
                      <a:cs typeface="Helvetica"/>
                    </a:rPr>
                    <a:t>services</a:t>
                  </a:r>
                  <a:r>
                    <a:rPr lang="es-UY" sz="1400" kern="1200" spc="-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Helvetica"/>
                      <a:ea typeface="DejaVu Sans" panose="020B0603030804020204"/>
                      <a:cs typeface="Helvetica"/>
                    </a:rPr>
                    <a:t> </a:t>
                  </a:r>
                  <a:r>
                    <a:rPr lang="es-UY" sz="1400" kern="1200" spc="-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Helvetica"/>
                      <a:ea typeface="DejaVu Sans" panose="020B0603030804020204"/>
                      <a:cs typeface="Helvetica"/>
                    </a:rPr>
                    <a:t>on</a:t>
                  </a:r>
                  <a:r>
                    <a:rPr lang="es-UY" sz="1400" kern="1200" spc="-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Helvetica"/>
                      <a:ea typeface="DejaVu Sans" panose="020B0603030804020204"/>
                      <a:cs typeface="Helvetica"/>
                    </a:rPr>
                    <a:t> SRH</a:t>
                  </a:r>
                  <a:r>
                    <a:rPr kumimoji="0" lang="es-UY" sz="1400" b="1" i="0" u="none" strike="noStrike" kern="1200" cap="none" spc="-1" normalizeH="0" baseline="0" noProof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Helvetica"/>
                      <a:ea typeface="DejaVu Sans" panose="020B0603030804020204"/>
                      <a:cs typeface="Helvetica"/>
                    </a:rPr>
                    <a:t> at </a:t>
                  </a:r>
                  <a:r>
                    <a:rPr kumimoji="0" lang="es-UY" sz="1400" b="1" i="0" u="none" strike="noStrike" kern="1200" cap="none" spc="-1" normalizeH="0" baseline="0" noProof="0" dirty="0" err="1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Helvetica"/>
                      <a:ea typeface="DejaVu Sans" panose="020B0603030804020204"/>
                      <a:cs typeface="Helvetica"/>
                    </a:rPr>
                    <a:t>the</a:t>
                  </a:r>
                  <a:r>
                    <a:rPr kumimoji="0" lang="es-UY" sz="1400" b="1" i="0" u="none" strike="noStrike" kern="1200" cap="none" spc="-1" normalizeH="0" baseline="0" noProof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Helvetica"/>
                      <a:ea typeface="DejaVu Sans" panose="020B0603030804020204"/>
                      <a:cs typeface="Helvetica"/>
                    </a:rPr>
                    <a:t> </a:t>
                  </a:r>
                  <a:r>
                    <a:rPr kumimoji="0" lang="es-UY" sz="1400" b="1" i="0" u="none" strike="noStrike" kern="1200" cap="none" spc="-1" normalizeH="0" baseline="0" noProof="0" dirty="0" err="1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Helvetica"/>
                      <a:ea typeface="DejaVu Sans" panose="020B0603030804020204"/>
                      <a:cs typeface="Helvetica"/>
                    </a:rPr>
                    <a:t>National</a:t>
                  </a:r>
                  <a:r>
                    <a:rPr kumimoji="0" lang="es-UY" sz="1400" b="1" i="0" u="none" strike="noStrike" kern="1200" cap="none" spc="-1" normalizeH="0" baseline="0" noProof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Helvetica"/>
                      <a:ea typeface="DejaVu Sans" panose="020B0603030804020204"/>
                      <a:cs typeface="Helvetica"/>
                    </a:rPr>
                    <a:t> </a:t>
                  </a:r>
                  <a:r>
                    <a:rPr kumimoji="0" lang="es-UY" sz="1400" b="1" i="0" u="none" strike="noStrike" kern="1200" cap="none" spc="-1" normalizeH="0" baseline="0" noProof="0" dirty="0" err="1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Helvetica"/>
                      <a:ea typeface="DejaVu Sans" panose="020B0603030804020204"/>
                      <a:cs typeface="Helvetica"/>
                    </a:rPr>
                    <a:t>Health</a:t>
                  </a:r>
                  <a:r>
                    <a:rPr kumimoji="0" lang="es-UY" sz="1400" b="1" i="0" u="none" strike="noStrike" kern="1200" cap="none" spc="-1" normalizeH="0" baseline="0" noProof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Helvetica"/>
                      <a:ea typeface="DejaVu Sans" panose="020B0603030804020204"/>
                      <a:cs typeface="Helvetica"/>
                    </a:rPr>
                    <a:t> </a:t>
                  </a:r>
                  <a:r>
                    <a:rPr kumimoji="0" lang="es-UY" sz="1400" b="1" i="0" u="none" strike="noStrike" kern="1200" cap="none" spc="-1" normalizeH="0" baseline="0" noProof="0" dirty="0" err="1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Helvetica"/>
                      <a:ea typeface="DejaVu Sans" panose="020B0603030804020204"/>
                      <a:cs typeface="Helvetica"/>
                    </a:rPr>
                    <a:t>System</a:t>
                  </a:r>
                  <a:endParaRPr kumimoji="0" lang="es-UY" sz="1400" b="1" i="0" u="none" strike="noStrike" kern="1200" cap="none" spc="-1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Helvetica"/>
                    <a:ea typeface="DejaVu Sans" panose="020B0603030804020204"/>
                    <a:cs typeface="Helvetica"/>
                  </a:endParaRPr>
                </a:p>
                <a:p>
                  <a:pPr marL="1270" marR="0" lvl="1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21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r>
                    <a:rPr kumimoji="0" lang="es-UY" sz="1400" b="0" i="0" u="none" strike="noStrike" kern="1200" cap="none" spc="0" normalizeH="0" baseline="0" noProof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DejaVu Sans" panose="020B0603030804020204"/>
                      <a:cs typeface="+mn-cs"/>
                    </a:rPr>
                    <a:t>	 </a:t>
                  </a:r>
                  <a:endParaRPr kumimoji="0" lang="es-UY" sz="1400" b="0" i="0" u="none" strike="noStrike" kern="1200" cap="none" spc="0" normalizeH="0" baseline="0" noProof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" name="Agrupar 2"/>
          <p:cNvGrpSpPr/>
          <p:nvPr/>
        </p:nvGrpSpPr>
        <p:grpSpPr>
          <a:xfrm>
            <a:off x="551964" y="2741504"/>
            <a:ext cx="11153720" cy="1159325"/>
            <a:chOff x="704679" y="3169280"/>
            <a:chExt cx="11429276" cy="1159325"/>
          </a:xfrm>
        </p:grpSpPr>
        <p:sp>
          <p:nvSpPr>
            <p:cNvPr id="36" name="CustomShape 3"/>
            <p:cNvSpPr/>
            <p:nvPr/>
          </p:nvSpPr>
          <p:spPr>
            <a:xfrm>
              <a:off x="704679" y="3188739"/>
              <a:ext cx="2531951" cy="1139161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18720" rIns="18720" bIns="18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Tx/>
                <a:buSzTx/>
                <a:buFontTx/>
                <a:buNone/>
                <a:defRPr/>
              </a:pPr>
              <a:r>
                <a:rPr kumimoji="0" lang="es-UY" sz="3200" b="1" i="0" u="none" strike="noStrike" kern="1200" cap="none" spc="0" normalizeH="0" baseline="0" noProof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DejaVu Sans" panose="020B0603030804020204"/>
                  <a:cs typeface="+mn-cs"/>
                </a:rPr>
                <a:t>2008</a:t>
              </a:r>
              <a:endParaRPr kumimoji="0" lang="es-UY" sz="3200" b="1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8" name="CustomShape 5"/>
            <p:cNvSpPr/>
            <p:nvPr/>
          </p:nvSpPr>
          <p:spPr>
            <a:xfrm>
              <a:off x="2850075" y="3188739"/>
              <a:ext cx="2665058" cy="1139161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18720" rIns="18720" bIns="18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Tx/>
                <a:buSzTx/>
                <a:buFontTx/>
                <a:buNone/>
                <a:defRPr/>
              </a:pPr>
              <a:r>
                <a:rPr kumimoji="0" lang="es-UY" sz="3200" b="1" i="0" u="none" strike="noStrike" kern="1200" cap="none" spc="0" normalizeH="0" baseline="0" noProof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DejaVu Sans" panose="020B0603030804020204"/>
                  <a:cs typeface="+mn-cs"/>
                </a:rPr>
                <a:t>2010</a:t>
              </a:r>
              <a:endParaRPr kumimoji="0" lang="es-UY" sz="3200" b="1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0" name="CustomShape 7"/>
            <p:cNvSpPr/>
            <p:nvPr/>
          </p:nvSpPr>
          <p:spPr>
            <a:xfrm>
              <a:off x="5135442" y="3189444"/>
              <a:ext cx="2741946" cy="1139161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18720" rIns="18720" bIns="18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Tx/>
                <a:buSzTx/>
                <a:buFontTx/>
                <a:buNone/>
                <a:defRPr/>
              </a:pPr>
              <a:r>
                <a:rPr kumimoji="0" lang="es-UY" sz="3200" b="1" i="0" u="none" strike="noStrike" kern="1200" cap="none" spc="0" normalizeH="0" baseline="0" noProof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DejaVu Sans" panose="020B0603030804020204"/>
                  <a:cs typeface="+mn-cs"/>
                </a:rPr>
                <a:t>2010</a:t>
              </a:r>
              <a:endParaRPr kumimoji="0" lang="es-UY" sz="3200" b="1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2" name="CustomShape 11"/>
            <p:cNvSpPr/>
            <p:nvPr/>
          </p:nvSpPr>
          <p:spPr>
            <a:xfrm>
              <a:off x="7494883" y="3169280"/>
              <a:ext cx="2531951" cy="1139161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18720" rIns="18720" bIns="18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Tx/>
                <a:buSzTx/>
                <a:buFontTx/>
                <a:buNone/>
                <a:defRPr/>
              </a:pPr>
              <a:r>
                <a:rPr kumimoji="0" lang="es-UY" sz="3200" b="1" i="0" u="none" strike="noStrike" kern="1200" cap="none" spc="0" normalizeH="0" baseline="0" noProof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DejaVu Sans" panose="020B0603030804020204"/>
                  <a:cs typeface="+mn-cs"/>
                </a:rPr>
                <a:t>2012</a:t>
              </a:r>
              <a:endParaRPr kumimoji="0" lang="es-UY" sz="3200" b="1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9" name="CustomShape 13"/>
            <p:cNvSpPr/>
            <p:nvPr/>
          </p:nvSpPr>
          <p:spPr>
            <a:xfrm>
              <a:off x="9625763" y="3169280"/>
              <a:ext cx="2508192" cy="1131456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18720" rIns="18720" bIns="18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Tx/>
                <a:buSzTx/>
                <a:buFontTx/>
                <a:buNone/>
                <a:defRPr/>
              </a:pPr>
              <a:r>
                <a:rPr kumimoji="0" lang="es-UY" sz="32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DejaVu Sans" panose="020B0603030804020204"/>
                  <a:cs typeface="+mn-cs"/>
                </a:rPr>
                <a:t>2013</a:t>
              </a:r>
              <a:endParaRPr kumimoji="0" lang="es-UY" sz="32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686555" y="6289366"/>
            <a:ext cx="11153720" cy="1159325"/>
            <a:chOff x="704679" y="3169280"/>
            <a:chExt cx="11429276" cy="1159325"/>
          </a:xfrm>
        </p:grpSpPr>
        <p:sp>
          <p:nvSpPr>
            <p:cNvPr id="61" name="CustomShape 3"/>
            <p:cNvSpPr/>
            <p:nvPr/>
          </p:nvSpPr>
          <p:spPr>
            <a:xfrm>
              <a:off x="704679" y="3188739"/>
              <a:ext cx="2531951" cy="1139161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18720" rIns="18720" bIns="18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Tx/>
                <a:buSzTx/>
                <a:buFontTx/>
                <a:buNone/>
                <a:defRPr/>
              </a:pPr>
              <a:r>
                <a:rPr kumimoji="0" lang="es-UY" sz="3200" b="1" i="0" u="none" strike="noStrike" kern="1200" cap="none" spc="0" normalizeH="0" baseline="0" noProof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DejaVu Sans" panose="020B0603030804020204"/>
                  <a:cs typeface="+mn-cs"/>
                </a:rPr>
                <a:t>2014</a:t>
              </a:r>
            </a:p>
          </p:txBody>
        </p:sp>
        <p:sp>
          <p:nvSpPr>
            <p:cNvPr id="62" name="CustomShape 5"/>
            <p:cNvSpPr/>
            <p:nvPr/>
          </p:nvSpPr>
          <p:spPr>
            <a:xfrm>
              <a:off x="2850075" y="3188739"/>
              <a:ext cx="2665058" cy="1139161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18720" rIns="18720" bIns="18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Tx/>
                <a:buSzTx/>
                <a:buFontTx/>
                <a:buNone/>
                <a:defRPr/>
              </a:pPr>
              <a:r>
                <a:rPr kumimoji="0" lang="es-UY" sz="3200" b="1" i="0" u="none" strike="noStrike" kern="1200" cap="none" spc="0" normalizeH="0" baseline="0" noProof="0" dirty="0">
                  <a:ln w="0"/>
                  <a:solidFill>
                    <a:srgbClr val="FFFF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DejaVu Sans" panose="020B0603030804020204"/>
                  <a:cs typeface="+mn-cs"/>
                </a:rPr>
                <a:t>2015</a:t>
              </a:r>
              <a:endParaRPr kumimoji="0" lang="es-UY" sz="3200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3" name="CustomShape 7"/>
            <p:cNvSpPr/>
            <p:nvPr/>
          </p:nvSpPr>
          <p:spPr>
            <a:xfrm>
              <a:off x="5135442" y="3189444"/>
              <a:ext cx="2741946" cy="1139161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18720" rIns="18720" bIns="18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Tx/>
                <a:buSzTx/>
                <a:buFontTx/>
                <a:buNone/>
                <a:defRPr/>
              </a:pPr>
              <a:r>
                <a:rPr kumimoji="0" lang="es-UY" sz="3200" b="1" i="0" u="none" strike="noStrike" kern="1200" cap="none" spc="0" normalizeH="0" baseline="0" noProof="0" dirty="0">
                  <a:ln w="0"/>
                  <a:solidFill>
                    <a:srgbClr val="FFFF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DejaVu Sans" panose="020B0603030804020204"/>
                  <a:cs typeface="+mn-cs"/>
                </a:rPr>
                <a:t>2016</a:t>
              </a:r>
              <a:endParaRPr kumimoji="0" lang="es-UY" sz="3200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4" name="CustomShape 11"/>
            <p:cNvSpPr/>
            <p:nvPr/>
          </p:nvSpPr>
          <p:spPr>
            <a:xfrm>
              <a:off x="7494883" y="3169280"/>
              <a:ext cx="2531951" cy="1139161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18720" rIns="18720" bIns="18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Tx/>
                <a:buSzTx/>
                <a:buFontTx/>
                <a:buNone/>
                <a:defRPr/>
              </a:pPr>
              <a:r>
                <a:rPr kumimoji="0" lang="es-UY" sz="3200" b="1" i="0" u="none" strike="noStrike" kern="1200" cap="none" spc="0" normalizeH="0" baseline="0" noProof="0" dirty="0">
                  <a:ln w="0"/>
                  <a:solidFill>
                    <a:srgbClr val="FFFF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DejaVu Sans" panose="020B0603030804020204"/>
                  <a:cs typeface="+mn-cs"/>
                </a:rPr>
                <a:t>2017</a:t>
              </a:r>
              <a:endParaRPr kumimoji="0" lang="es-UY" sz="3200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5" name="CustomShape 13"/>
            <p:cNvSpPr/>
            <p:nvPr/>
          </p:nvSpPr>
          <p:spPr>
            <a:xfrm>
              <a:off x="9625763" y="3169280"/>
              <a:ext cx="2508192" cy="1131456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18720" rIns="18720" bIns="18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Tx/>
                <a:buSzTx/>
                <a:buFontTx/>
                <a:buNone/>
                <a:defRPr/>
              </a:pPr>
              <a:r>
                <a:rPr kumimoji="0" lang="es-UY" sz="32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DejaVu Sans" panose="020B0603030804020204"/>
                  <a:cs typeface="+mn-cs"/>
                </a:rPr>
                <a:t>2018</a:t>
              </a:r>
              <a:endParaRPr kumimoji="0" lang="es-UY" sz="32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66" name="CustomShape 20"/>
          <p:cNvSpPr/>
          <p:nvPr/>
        </p:nvSpPr>
        <p:spPr>
          <a:xfrm>
            <a:off x="686555" y="7734202"/>
            <a:ext cx="1853576" cy="1489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marL="1270" marR="0" lvl="1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s-UY" sz="1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ea typeface="DejaVu Sans" panose="020B0603030804020204"/>
              <a:cs typeface="Helvetica"/>
            </a:endParaRPr>
          </a:p>
          <a:p>
            <a:r>
              <a:rPr lang="en-US" sz="1400" dirty="0">
                <a:latin typeface="Helvetica"/>
                <a:cs typeface="Helvetica"/>
              </a:rPr>
              <a:t>Expansion in offer </a:t>
            </a:r>
          </a:p>
          <a:p>
            <a:r>
              <a:rPr lang="en-US" sz="1400" dirty="0">
                <a:latin typeface="Helvetica"/>
                <a:cs typeface="Helvetica"/>
              </a:rPr>
              <a:t>Of contraception in Health services: </a:t>
            </a:r>
          </a:p>
          <a:p>
            <a:r>
              <a:rPr lang="es-ES_tradnl" sz="1400" dirty="0">
                <a:latin typeface="Helvetica"/>
                <a:cs typeface="Helvetica"/>
              </a:rPr>
              <a:t>LARC (</a:t>
            </a:r>
            <a:r>
              <a:rPr lang="es-ES_tradnl" sz="1400" dirty="0" err="1">
                <a:latin typeface="Helvetica"/>
                <a:cs typeface="Helvetica"/>
              </a:rPr>
              <a:t>implants</a:t>
            </a:r>
            <a:r>
              <a:rPr lang="es-ES_tradnl" sz="1400" dirty="0">
                <a:latin typeface="Helvetica"/>
                <a:cs typeface="Helvetica"/>
              </a:rPr>
              <a:t>)</a:t>
            </a:r>
          </a:p>
        </p:txBody>
      </p:sp>
      <p:sp>
        <p:nvSpPr>
          <p:cNvPr id="67" name="CustomShape 22"/>
          <p:cNvSpPr/>
          <p:nvPr/>
        </p:nvSpPr>
        <p:spPr>
          <a:xfrm>
            <a:off x="2780226" y="7734202"/>
            <a:ext cx="1979176" cy="1489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marL="1270" marR="0" lvl="1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s-UY" sz="15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DejaVu Sans" panose="020B0603030804020204"/>
              <a:cs typeface="+mn-cs"/>
            </a:endParaRPr>
          </a:p>
          <a:p>
            <a:pPr marL="1270" marR="0" lvl="1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s-UY" sz="1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DejaVu Sans" panose="020B0603030804020204"/>
              <a:cs typeface="Helvetica"/>
            </a:endParaRPr>
          </a:p>
          <a:p>
            <a:pPr marL="1270" lvl="1" indent="0" defTabSz="914400" hangingPunct="1">
              <a:lnSpc>
                <a:spcPct val="90000"/>
              </a:lnSpc>
              <a:spcAft>
                <a:spcPts val="225"/>
              </a:spcAft>
              <a:buClr>
                <a:srgbClr val="000000"/>
              </a:buClr>
              <a:defRPr/>
            </a:pPr>
            <a:r>
              <a:rPr lang="es-UY" sz="1400" kern="1200" spc="-1" dirty="0">
                <a:solidFill>
                  <a:srgbClr val="000000"/>
                </a:solidFill>
                <a:latin typeface="Helvetica"/>
                <a:ea typeface="DejaVu Sans" panose="020B0603030804020204"/>
                <a:cs typeface="Helvetica"/>
              </a:rPr>
              <a:t>National </a:t>
            </a:r>
          </a:p>
          <a:p>
            <a:pPr marL="1270" lvl="1" indent="0" defTabSz="914400" hangingPunct="1">
              <a:lnSpc>
                <a:spcPct val="90000"/>
              </a:lnSpc>
              <a:spcAft>
                <a:spcPts val="225"/>
              </a:spcAft>
              <a:buClr>
                <a:srgbClr val="000000"/>
              </a:buClr>
              <a:defRPr/>
            </a:pPr>
            <a:r>
              <a:rPr lang="es-UY" sz="1400" kern="1200" spc="-1" dirty="0">
                <a:solidFill>
                  <a:srgbClr val="000000"/>
                </a:solidFill>
                <a:latin typeface="Helvetica"/>
                <a:ea typeface="DejaVu Sans" panose="020B0603030804020204"/>
                <a:cs typeface="Helvetica"/>
              </a:rPr>
              <a:t>Health Objectives</a:t>
            </a:r>
            <a:endParaRPr lang="es-UY" sz="1400" kern="1200" spc="-1" dirty="0">
              <a:latin typeface="Helvetica"/>
              <a:cs typeface="Helvetica"/>
            </a:endParaRPr>
          </a:p>
        </p:txBody>
      </p:sp>
      <p:sp>
        <p:nvSpPr>
          <p:cNvPr id="68" name="CustomShape 24"/>
          <p:cNvSpPr/>
          <p:nvPr/>
        </p:nvSpPr>
        <p:spPr>
          <a:xfrm>
            <a:off x="5010494" y="7741400"/>
            <a:ext cx="6829780" cy="14824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marL="1270" marR="0" lvl="1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s-UY" sz="1400" b="1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DejaVu Sans" panose="020B0603030804020204"/>
              <a:cs typeface="Helvetica"/>
            </a:endParaRPr>
          </a:p>
          <a:p>
            <a:pPr marL="1270" marR="0" lvl="1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s-UY" sz="1400" b="1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DejaVu Sans" panose="020B0603030804020204"/>
              <a:cs typeface="Helvetica"/>
            </a:endParaRPr>
          </a:p>
          <a:p>
            <a:pPr marL="1270" lvl="1">
              <a:lnSpc>
                <a:spcPct val="90000"/>
              </a:lnSpc>
              <a:spcAft>
                <a:spcPts val="225"/>
              </a:spcAft>
              <a:buClr>
                <a:srgbClr val="000000"/>
              </a:buClr>
              <a:defRPr/>
            </a:pPr>
            <a:r>
              <a:rPr lang="en-US" sz="14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National and </a:t>
            </a:r>
            <a:r>
              <a:rPr lang="es-UY" sz="14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intersectorial </a:t>
            </a:r>
            <a:r>
              <a:rPr lang="en-US" sz="14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strategy of prevention of</a:t>
            </a:r>
            <a:r>
              <a:rPr lang="es-UY" altLang="en-US" sz="14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s-UY" altLang="en-US" sz="14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unintended adolescent pregnancy</a:t>
            </a:r>
            <a:r>
              <a:rPr lang="en-US" sz="1400" spc="-1" dirty="0">
                <a:solidFill>
                  <a:schemeClr val="tx1"/>
                </a:solidFill>
                <a:latin typeface="Helvetica"/>
                <a:ea typeface="DejaVu Sans" panose="020B0603030804020204"/>
                <a:cs typeface="Helvetica"/>
              </a:rPr>
              <a:t> </a:t>
            </a:r>
            <a:endParaRPr lang="es-UY" sz="1400" spc="-1" dirty="0">
              <a:solidFill>
                <a:schemeClr val="tx1"/>
              </a:solidFill>
              <a:latin typeface="Helvetica"/>
              <a:ea typeface="DejaVu Sans" panose="020B0603030804020204"/>
              <a:cs typeface="Helvetica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6556" y="9338101"/>
            <a:ext cx="65024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200" b="0" dirty="0">
                <a:latin typeface="Helvetica"/>
                <a:cs typeface="Helvetica"/>
              </a:rPr>
              <a:t>Focus on girls and adolescent pregnancy  (- 15 )</a:t>
            </a:r>
            <a:endParaRPr lang="es-ES" sz="1200" b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88661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273" y="0"/>
            <a:ext cx="13004800" cy="97409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ustomShape 1"/>
          <p:cNvSpPr/>
          <p:nvPr/>
        </p:nvSpPr>
        <p:spPr>
          <a:xfrm>
            <a:off x="444749" y="1659061"/>
            <a:ext cx="10805927" cy="17313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l"/>
            <a:r>
              <a:rPr lang="en-US" sz="2800" dirty="0">
                <a:latin typeface="Helvetica"/>
                <a:cs typeface="Helvetica"/>
              </a:rPr>
              <a:t>In spite of the achievements</a:t>
            </a:r>
            <a:r>
              <a:rPr lang="en-US" sz="2800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… </a:t>
            </a:r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in 2015 the evidences showed that: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3088827" y="3676190"/>
            <a:ext cx="6633599" cy="5612355"/>
            <a:chOff x="3760555" y="2333288"/>
            <a:chExt cx="5483689" cy="5087024"/>
          </a:xfrm>
        </p:grpSpPr>
        <p:grpSp>
          <p:nvGrpSpPr>
            <p:cNvPr id="27" name="Agrupar 26"/>
            <p:cNvGrpSpPr/>
            <p:nvPr/>
          </p:nvGrpSpPr>
          <p:grpSpPr>
            <a:xfrm>
              <a:off x="3760555" y="2333288"/>
              <a:ext cx="5483689" cy="578659"/>
              <a:chOff x="1525895" y="516"/>
              <a:chExt cx="5483689" cy="578659"/>
            </a:xfrm>
            <a:scene3d>
              <a:camera prst="orthographicFront"/>
              <a:lightRig rig="chilly" dir="t"/>
            </a:scene3d>
          </p:grpSpPr>
          <p:sp>
            <p:nvSpPr>
              <p:cNvPr id="46" name="Pentágono 45"/>
              <p:cNvSpPr/>
              <p:nvPr/>
            </p:nvSpPr>
            <p:spPr>
              <a:xfrm rot="10800000">
                <a:off x="1525895" y="516"/>
                <a:ext cx="5483689" cy="578659"/>
              </a:xfrm>
              <a:prstGeom prst="homePlat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p3d prstMaterial="translucentPowder">
                <a:bevelT w="127000" h="25400" prst="softRound"/>
              </a:sp3d>
            </p:spPr>
            <p:style>
              <a:lnRef idx="0">
                <a:scrgbClr r="0" g="0" b="0"/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Pentágono 4"/>
              <p:cNvSpPr/>
              <p:nvPr/>
            </p:nvSpPr>
            <p:spPr>
              <a:xfrm>
                <a:off x="1670560" y="516"/>
                <a:ext cx="5339024" cy="5786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5173" tIns="68580" rIns="128016" bIns="68580" numCol="1" spcCol="1270" anchor="ctr" anchorCtr="0">
                <a:no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High Adolescent fertility (55 / 1000)</a:t>
                </a:r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Agrupar 27"/>
            <p:cNvGrpSpPr/>
            <p:nvPr/>
          </p:nvGrpSpPr>
          <p:grpSpPr>
            <a:xfrm>
              <a:off x="3760555" y="3084682"/>
              <a:ext cx="5483689" cy="578659"/>
              <a:chOff x="1525895" y="751910"/>
              <a:chExt cx="5483689" cy="578659"/>
            </a:xfrm>
            <a:scene3d>
              <a:camera prst="orthographicFront"/>
              <a:lightRig rig="chilly" dir="t"/>
            </a:scene3d>
          </p:grpSpPr>
          <p:sp>
            <p:nvSpPr>
              <p:cNvPr id="44" name="Pentágono 43"/>
              <p:cNvSpPr/>
              <p:nvPr/>
            </p:nvSpPr>
            <p:spPr>
              <a:xfrm rot="10800000">
                <a:off x="1525895" y="751910"/>
                <a:ext cx="5483689" cy="578659"/>
              </a:xfrm>
              <a:prstGeom prst="homePlate">
                <a:avLst/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-6667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Pentágono 6"/>
              <p:cNvSpPr/>
              <p:nvPr/>
            </p:nvSpPr>
            <p:spPr>
              <a:xfrm rot="21600000">
                <a:off x="1670560" y="751910"/>
                <a:ext cx="5339024" cy="5786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5173" tIns="76200" rIns="142240" bIns="76200" numCol="1" spcCol="1270" anchor="ctr" anchorCtr="0">
                <a:noAutofit/>
              </a:bodyPr>
              <a:lstStyle/>
              <a:p>
                <a:pPr lvl="0"/>
                <a:r>
                  <a:rPr lang="es-UY" i="1" dirty="0" err="1"/>
                  <a:t>Adolescent</a:t>
                </a:r>
                <a:r>
                  <a:rPr lang="es-UY" i="1" dirty="0"/>
                  <a:t> </a:t>
                </a:r>
                <a:r>
                  <a:rPr lang="es-UY" i="1" dirty="0" err="1"/>
                  <a:t>motherhood</a:t>
                </a:r>
                <a:r>
                  <a:rPr lang="es-UY" i="1" dirty="0"/>
                  <a:t> </a:t>
                </a:r>
              </a:p>
            </p:txBody>
          </p:sp>
        </p:grpSp>
        <p:grpSp>
          <p:nvGrpSpPr>
            <p:cNvPr id="29" name="Agrupar 28"/>
            <p:cNvGrpSpPr/>
            <p:nvPr/>
          </p:nvGrpSpPr>
          <p:grpSpPr>
            <a:xfrm>
              <a:off x="3760555" y="3836076"/>
              <a:ext cx="5483689" cy="578659"/>
              <a:chOff x="1525895" y="1503304"/>
              <a:chExt cx="5483689" cy="578659"/>
            </a:xfrm>
            <a:scene3d>
              <a:camera prst="orthographicFront"/>
              <a:lightRig rig="chilly" dir="t"/>
            </a:scene3d>
          </p:grpSpPr>
          <p:sp>
            <p:nvSpPr>
              <p:cNvPr id="42" name="Pentágono 41"/>
              <p:cNvSpPr/>
              <p:nvPr/>
            </p:nvSpPr>
            <p:spPr>
              <a:xfrm rot="10800000">
                <a:off x="1525895" y="1503304"/>
                <a:ext cx="5483689" cy="578659"/>
              </a:xfrm>
              <a:prstGeom prst="homePlate">
                <a:avLst/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-13333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13333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Pentágono 8"/>
              <p:cNvSpPr/>
              <p:nvPr/>
            </p:nvSpPr>
            <p:spPr>
              <a:xfrm rot="21600000">
                <a:off x="1670560" y="1503304"/>
                <a:ext cx="5339024" cy="5786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5173" tIns="53340" rIns="99568" bIns="53340" numCol="1" spcCol="1270" anchor="ctr" anchorCtr="0">
                <a:noAutofit/>
              </a:bodyPr>
              <a:lstStyle/>
              <a:p>
                <a:r>
                  <a:rPr lang="en-US" sz="1800" dirty="0"/>
                  <a:t>71% would have preferred to postpone motherhood.  </a:t>
                </a:r>
                <a:endParaRPr lang="en-US" sz="1800" b="0" dirty="0"/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3760555" y="4587471"/>
              <a:ext cx="5483689" cy="578659"/>
              <a:chOff x="1525895" y="2254699"/>
              <a:chExt cx="5483689" cy="578659"/>
            </a:xfrm>
            <a:scene3d>
              <a:camera prst="orthographicFront"/>
              <a:lightRig rig="chilly" dir="t"/>
            </a:scene3d>
          </p:grpSpPr>
          <p:sp>
            <p:nvSpPr>
              <p:cNvPr id="40" name="Pentágono 39"/>
              <p:cNvSpPr/>
              <p:nvPr/>
            </p:nvSpPr>
            <p:spPr>
              <a:xfrm rot="10800000">
                <a:off x="1525895" y="2254699"/>
                <a:ext cx="5483689" cy="578659"/>
              </a:xfrm>
              <a:prstGeom prst="homePlate">
                <a:avLst/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Pentágono 10"/>
              <p:cNvSpPr/>
              <p:nvPr/>
            </p:nvSpPr>
            <p:spPr>
              <a:xfrm rot="21600000">
                <a:off x="1670560" y="2254699"/>
                <a:ext cx="5339024" cy="5786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5173" tIns="53340" rIns="99568" bIns="53340" numCol="1" spcCol="1270" anchor="ctr" anchorCtr="0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82% had no job nor were not looking for one</a:t>
                </a:r>
                <a:r>
                  <a:rPr lang="en-US" sz="1400" dirty="0"/>
                  <a:t> </a:t>
                </a:r>
                <a:endParaRPr lang="es-UY" sz="1400" b="1" kern="1200" dirty="0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760555" y="5338865"/>
              <a:ext cx="5483689" cy="578659"/>
              <a:chOff x="1525895" y="3006093"/>
              <a:chExt cx="5483689" cy="578659"/>
            </a:xfrm>
            <a:scene3d>
              <a:camera prst="orthographicFront"/>
              <a:lightRig rig="chilly" dir="t"/>
            </a:scene3d>
          </p:grpSpPr>
          <p:sp>
            <p:nvSpPr>
              <p:cNvPr id="38" name="Pentágono 37"/>
              <p:cNvSpPr/>
              <p:nvPr/>
            </p:nvSpPr>
            <p:spPr>
              <a:xfrm rot="10800000">
                <a:off x="1525895" y="3006093"/>
                <a:ext cx="5483689" cy="578659"/>
              </a:xfrm>
              <a:prstGeom prst="homePlate">
                <a:avLst/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Pentágono 12"/>
              <p:cNvSpPr/>
              <p:nvPr/>
            </p:nvSpPr>
            <p:spPr>
              <a:xfrm rot="21600000">
                <a:off x="1670560" y="3006093"/>
                <a:ext cx="5339024" cy="5786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5173" tIns="53340" rIns="99568" bIns="53340" numCol="1" spcCol="1270" anchor="ctr" anchorCtr="0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70% dropped their studies before getting pregnant</a:t>
                </a:r>
                <a:endParaRPr lang="es-UY" sz="2000" kern="1200" dirty="0"/>
              </a:p>
            </p:txBody>
          </p:sp>
        </p:grpSp>
        <p:grpSp>
          <p:nvGrpSpPr>
            <p:cNvPr id="32" name="Agrupar 31"/>
            <p:cNvGrpSpPr/>
            <p:nvPr/>
          </p:nvGrpSpPr>
          <p:grpSpPr>
            <a:xfrm>
              <a:off x="3760555" y="6090259"/>
              <a:ext cx="5483689" cy="578659"/>
              <a:chOff x="1525895" y="3757487"/>
              <a:chExt cx="5483689" cy="578659"/>
            </a:xfrm>
            <a:scene3d>
              <a:camera prst="orthographicFront"/>
              <a:lightRig rig="chilly" dir="t"/>
            </a:scene3d>
          </p:grpSpPr>
          <p:sp>
            <p:nvSpPr>
              <p:cNvPr id="36" name="Pentágono 35"/>
              <p:cNvSpPr/>
              <p:nvPr/>
            </p:nvSpPr>
            <p:spPr>
              <a:xfrm rot="10800000">
                <a:off x="1525895" y="3757487"/>
                <a:ext cx="5483689" cy="578659"/>
              </a:xfrm>
              <a:prstGeom prst="homePlate">
                <a:avLst/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-33333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33333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Pentágono 14"/>
              <p:cNvSpPr/>
              <p:nvPr/>
            </p:nvSpPr>
            <p:spPr>
              <a:xfrm rot="21600000">
                <a:off x="1670560" y="3757487"/>
                <a:ext cx="5339024" cy="5786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5173" tIns="53340" rIns="99568" bIns="53340" numCol="1" spcCol="1270" anchor="ctr" anchorCtr="0">
                <a:noAutofit/>
              </a:bodyPr>
              <a:lstStyle/>
              <a:p>
                <a:pPr lvl="0"/>
                <a:r>
                  <a:rPr lang="es-ES" sz="2000" dirty="0"/>
                  <a:t>57% </a:t>
                </a:r>
                <a:r>
                  <a:rPr lang="es-ES" sz="2000" dirty="0" err="1"/>
                  <a:t>were</a:t>
                </a:r>
                <a:r>
                  <a:rPr lang="es-ES" sz="2000" dirty="0"/>
                  <a:t> </a:t>
                </a:r>
                <a:r>
                  <a:rPr lang="es-ES" sz="2000" dirty="0" err="1"/>
                  <a:t>not</a:t>
                </a:r>
                <a:r>
                  <a:rPr lang="es-ES" sz="2000" dirty="0"/>
                  <a:t> </a:t>
                </a:r>
                <a:r>
                  <a:rPr lang="es-ES" sz="2000" dirty="0" err="1"/>
                  <a:t>studying</a:t>
                </a:r>
                <a:r>
                  <a:rPr lang="es-ES" sz="2000" dirty="0"/>
                  <a:t> </a:t>
                </a:r>
                <a:r>
                  <a:rPr lang="es-ES" sz="2000" dirty="0" err="1"/>
                  <a:t>or</a:t>
                </a:r>
                <a:r>
                  <a:rPr lang="es-ES" sz="2000" dirty="0"/>
                  <a:t> </a:t>
                </a:r>
                <a:r>
                  <a:rPr lang="es-ES" sz="2000" dirty="0" err="1"/>
                  <a:t>working</a:t>
                </a:r>
                <a:r>
                  <a:rPr lang="es-ES" sz="2000" dirty="0"/>
                  <a:t> : “</a:t>
                </a:r>
                <a:r>
                  <a:rPr lang="es-ES" sz="2000" dirty="0" err="1"/>
                  <a:t>Care</a:t>
                </a:r>
                <a:r>
                  <a:rPr lang="es-ES" sz="2000" dirty="0"/>
                  <a:t> </a:t>
                </a:r>
                <a:r>
                  <a:rPr lang="es-ES" sz="2000" dirty="0" err="1"/>
                  <a:t>responsibilities</a:t>
                </a:r>
                <a:r>
                  <a:rPr lang="es-ES" sz="2000" dirty="0"/>
                  <a:t>” </a:t>
                </a:r>
                <a:endParaRPr lang="es-UY" sz="2000" dirty="0"/>
              </a:p>
            </p:txBody>
          </p:sp>
        </p:grpSp>
        <p:grpSp>
          <p:nvGrpSpPr>
            <p:cNvPr id="33" name="Agrupar 32"/>
            <p:cNvGrpSpPr/>
            <p:nvPr/>
          </p:nvGrpSpPr>
          <p:grpSpPr>
            <a:xfrm>
              <a:off x="3760555" y="6841653"/>
              <a:ext cx="5483689" cy="578659"/>
              <a:chOff x="1525895" y="4508881"/>
              <a:chExt cx="5483689" cy="578659"/>
            </a:xfrm>
            <a:scene3d>
              <a:camera prst="orthographicFront"/>
              <a:lightRig rig="chilly" dir="t"/>
            </a:scene3d>
          </p:grpSpPr>
          <p:sp>
            <p:nvSpPr>
              <p:cNvPr id="34" name="Pentágono 33"/>
              <p:cNvSpPr/>
              <p:nvPr/>
            </p:nvSpPr>
            <p:spPr>
              <a:xfrm rot="10800000">
                <a:off x="1525895" y="4508881"/>
                <a:ext cx="5483689" cy="578659"/>
              </a:xfrm>
              <a:prstGeom prst="homePlate">
                <a:avLst/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Pentágono 16"/>
              <p:cNvSpPr/>
              <p:nvPr/>
            </p:nvSpPr>
            <p:spPr>
              <a:xfrm rot="21600000">
                <a:off x="1670560" y="4508881"/>
                <a:ext cx="5339024" cy="5786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5173" tIns="53340" rIns="99568" bIns="53340" numCol="1" spcCol="1270" anchor="ctr" anchorCtr="0">
                <a:noAutofit/>
              </a:bodyPr>
              <a:lstStyle/>
              <a:p>
                <a:pPr lvl="0"/>
                <a:r>
                  <a:rPr lang="es-ES" sz="2000" dirty="0"/>
                  <a:t>56% </a:t>
                </a:r>
                <a:r>
                  <a:rPr lang="es-ES" sz="2000" dirty="0" err="1"/>
                  <a:t>had</a:t>
                </a:r>
                <a:r>
                  <a:rPr lang="es-ES" sz="2000" dirty="0"/>
                  <a:t>  </a:t>
                </a:r>
                <a:r>
                  <a:rPr lang="es-ES" sz="2000" dirty="0" err="1"/>
                  <a:t>first</a:t>
                </a:r>
                <a:r>
                  <a:rPr lang="es-ES" sz="2000" dirty="0"/>
                  <a:t> sexual </a:t>
                </a:r>
                <a:r>
                  <a:rPr lang="es-ES" sz="2000" dirty="0" err="1"/>
                  <a:t>intercourse</a:t>
                </a:r>
                <a:r>
                  <a:rPr lang="es-ES" sz="2000" dirty="0"/>
                  <a:t> at 15 </a:t>
                </a:r>
                <a:r>
                  <a:rPr lang="es-ES" sz="2000" dirty="0" err="1"/>
                  <a:t>years</a:t>
                </a:r>
                <a:r>
                  <a:rPr lang="es-ES" sz="2000" dirty="0"/>
                  <a:t> </a:t>
                </a:r>
                <a:r>
                  <a:rPr lang="es-ES" sz="2000" dirty="0" err="1"/>
                  <a:t>or</a:t>
                </a:r>
                <a:r>
                  <a:rPr lang="es-ES" sz="2000" dirty="0"/>
                  <a:t> </a:t>
                </a:r>
                <a:r>
                  <a:rPr lang="es-ES" sz="2000" dirty="0" err="1"/>
                  <a:t>less</a:t>
                </a:r>
                <a:endParaRPr lang="es-UY" sz="2000" dirty="0"/>
              </a:p>
            </p:txBody>
          </p:sp>
        </p:grpSp>
      </p:grpSp>
      <p:sp>
        <p:nvSpPr>
          <p:cNvPr id="50" name="CuadroTexto 3"/>
          <p:cNvSpPr txBox="1"/>
          <p:nvPr/>
        </p:nvSpPr>
        <p:spPr>
          <a:xfrm>
            <a:off x="11106150" y="8650129"/>
            <a:ext cx="1512951" cy="6001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s-UY" sz="1100" b="0" dirty="0" err="1">
                <a:latin typeface="Helvetica"/>
                <a:ea typeface="Arial" panose="020B0604020202020204" pitchFamily="34" charset="0"/>
                <a:cs typeface="Helvetica"/>
              </a:rPr>
              <a:t>Sources</a:t>
            </a:r>
            <a:r>
              <a:rPr sz="1100" b="0" dirty="0">
                <a:latin typeface="Helvetica"/>
                <a:ea typeface="Arial" panose="020B0604020202020204" pitchFamily="34" charset="0"/>
                <a:cs typeface="Helvetica"/>
              </a:rPr>
              <a:t>: ENAJ 2008, 2013, López y Varela, 2016)</a:t>
            </a:r>
            <a:endParaRPr b="0" dirty="0">
              <a:latin typeface="Helvetica"/>
              <a:ea typeface="Arial" panose="020B0604020202020204" pitchFamily="34" charset="0"/>
              <a:cs typeface="Helvetica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>
          <a:xfrm>
            <a:off x="2829496" y="3771697"/>
            <a:ext cx="578659" cy="578659"/>
          </a:xfrm>
          <a:prstGeom prst="ellipse">
            <a:avLst/>
          </a:prstGeom>
          <a:blipFill rotWithShape="1">
            <a:blip r:embed="rId3" cstate="print"/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Elipse 51"/>
          <p:cNvSpPr>
            <a:spLocks noChangeAspect="1"/>
          </p:cNvSpPr>
          <p:nvPr/>
        </p:nvSpPr>
        <p:spPr>
          <a:xfrm>
            <a:off x="2829495" y="4612836"/>
            <a:ext cx="578659" cy="578659"/>
          </a:xfrm>
          <a:prstGeom prst="ellipse">
            <a:avLst/>
          </a:prstGeom>
          <a:blipFill rotWithShape="1">
            <a:blip r:embed="rId3" cstate="print"/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Elipse 52"/>
          <p:cNvSpPr>
            <a:spLocks noChangeAspect="1"/>
          </p:cNvSpPr>
          <p:nvPr/>
        </p:nvSpPr>
        <p:spPr>
          <a:xfrm>
            <a:off x="2871682" y="5411571"/>
            <a:ext cx="578659" cy="578659"/>
          </a:xfrm>
          <a:prstGeom prst="ellipse">
            <a:avLst/>
          </a:prstGeom>
          <a:blipFill rotWithShape="1">
            <a:blip r:embed="rId3" cstate="print"/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Elipse 53"/>
          <p:cNvSpPr>
            <a:spLocks noChangeAspect="1"/>
          </p:cNvSpPr>
          <p:nvPr/>
        </p:nvSpPr>
        <p:spPr>
          <a:xfrm>
            <a:off x="2871682" y="6244952"/>
            <a:ext cx="578659" cy="578659"/>
          </a:xfrm>
          <a:prstGeom prst="ellipse">
            <a:avLst/>
          </a:prstGeom>
          <a:blipFill rotWithShape="1">
            <a:blip r:embed="rId3" cstate="print"/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Elipse 54"/>
          <p:cNvSpPr>
            <a:spLocks noChangeAspect="1"/>
          </p:cNvSpPr>
          <p:nvPr/>
        </p:nvSpPr>
        <p:spPr>
          <a:xfrm>
            <a:off x="2871682" y="7070141"/>
            <a:ext cx="578659" cy="578659"/>
          </a:xfrm>
          <a:prstGeom prst="ellipse">
            <a:avLst/>
          </a:prstGeom>
          <a:blipFill rotWithShape="1">
            <a:blip r:embed="rId3" cstate="print"/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Elipse 55"/>
          <p:cNvSpPr>
            <a:spLocks noChangeAspect="1"/>
          </p:cNvSpPr>
          <p:nvPr/>
        </p:nvSpPr>
        <p:spPr>
          <a:xfrm>
            <a:off x="2871682" y="7888825"/>
            <a:ext cx="578659" cy="578659"/>
          </a:xfrm>
          <a:prstGeom prst="ellipse">
            <a:avLst/>
          </a:prstGeom>
          <a:blipFill rotWithShape="1">
            <a:blip r:embed="rId3" cstate="print"/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Elipse 56"/>
          <p:cNvSpPr>
            <a:spLocks noChangeAspect="1"/>
          </p:cNvSpPr>
          <p:nvPr/>
        </p:nvSpPr>
        <p:spPr>
          <a:xfrm>
            <a:off x="2871682" y="8619926"/>
            <a:ext cx="578659" cy="578659"/>
          </a:xfrm>
          <a:prstGeom prst="ellipse">
            <a:avLst/>
          </a:prstGeom>
          <a:blipFill rotWithShape="1">
            <a:blip r:embed="rId3" cstate="print"/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errar llave 3"/>
          <p:cNvSpPr/>
          <p:nvPr/>
        </p:nvSpPr>
        <p:spPr>
          <a:xfrm>
            <a:off x="10096500" y="4505180"/>
            <a:ext cx="400050" cy="4693405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UY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684199" y="6076840"/>
            <a:ext cx="193490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UY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Social </a:t>
            </a:r>
            <a:r>
              <a:rPr kumimoji="0" lang="es-UY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inequalities</a:t>
            </a:r>
            <a:endParaRPr kumimoji="0" lang="es-UY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563789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583"/>
            <a:ext cx="13004800" cy="97409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ustomShape 1"/>
          <p:cNvSpPr/>
          <p:nvPr/>
        </p:nvSpPr>
        <p:spPr>
          <a:xfrm>
            <a:off x="631400" y="1990458"/>
            <a:ext cx="11420900" cy="80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/>
              <a:t>Recent evolution in adolescent fertility</a:t>
            </a:r>
            <a:r>
              <a:rPr lang="en-US" sz="2800" b="0" dirty="0"/>
              <a:t>  </a:t>
            </a:r>
            <a:r>
              <a:rPr lang="en-US" sz="2800" b="0" dirty="0">
                <a:latin typeface="Helvetica"/>
                <a:cs typeface="Helvetica"/>
              </a:rPr>
              <a:t>(according to Regions)</a:t>
            </a:r>
            <a:endParaRPr sz="2800" b="0" dirty="0">
              <a:solidFill>
                <a:schemeClr val="tx1"/>
              </a:solidFill>
              <a:latin typeface="Helvetica"/>
              <a:ea typeface="Arial" panose="020B0604020202020204" pitchFamily="34" charset="0"/>
              <a:cs typeface="Helvetica"/>
            </a:endParaRPr>
          </a:p>
        </p:txBody>
      </p:sp>
      <p:pic>
        <p:nvPicPr>
          <p:cNvPr id="7" name="327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381" y="2787045"/>
            <a:ext cx="9083114" cy="61727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ustomShape 2"/>
          <p:cNvSpPr/>
          <p:nvPr/>
        </p:nvSpPr>
        <p:spPr>
          <a:xfrm>
            <a:off x="608540" y="9076267"/>
            <a:ext cx="117866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UY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PingFang SC Regular"/>
                <a:cs typeface="Helvetica"/>
              </a:rPr>
              <a:t>Source</a:t>
            </a:r>
            <a:r>
              <a:rPr kumimoji="0" lang="es-UY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PingFang SC Regular"/>
                <a:cs typeface="Helvetica"/>
              </a:rPr>
              <a:t>:  https://unstats.un.org/sdgs/indicators/database</a:t>
            </a:r>
            <a:endParaRPr kumimoji="0" lang="es-UY" sz="14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846571" y="6219825"/>
            <a:ext cx="1385888" cy="358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UY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Resistent</a:t>
            </a:r>
            <a:r>
              <a:rPr kumimoji="0" lang="es-UY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UY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UY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UY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</a:t>
            </a:r>
            <a:r>
              <a:rPr kumimoji="0" lang="es-UY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0120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resentación Estrategia Prevencion Embarazo Adlecente 20193.jpg" descr="Presentación Estrategia Prevencion Embarazo Adlecente 201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583"/>
            <a:ext cx="13004800" cy="97409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ustomShape 1"/>
          <p:cNvSpPr/>
          <p:nvPr/>
        </p:nvSpPr>
        <p:spPr>
          <a:xfrm>
            <a:off x="544580" y="2063864"/>
            <a:ext cx="10936219" cy="967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l"/>
            <a:r>
              <a:rPr lang="en-US" sz="2800" dirty="0"/>
              <a:t>Evolution of adolescent fertility rates </a:t>
            </a:r>
          </a:p>
          <a:p>
            <a:pPr algn="l"/>
            <a:r>
              <a:rPr lang="es-ES_tradnl" sz="2800" b="0" dirty="0">
                <a:latin typeface="Helvetica"/>
                <a:cs typeface="Helvetica"/>
              </a:rPr>
              <a:t>(Uruguay 2004-2018*)</a:t>
            </a:r>
            <a:r>
              <a:rPr lang="es-UY" sz="2800" b="0" strike="noStrike" spc="-1" dirty="0">
                <a:solidFill>
                  <a:schemeClr val="tx1"/>
                </a:solidFill>
                <a:latin typeface="Helvetica"/>
                <a:ea typeface="Lucida Grande"/>
                <a:cs typeface="Helvetica"/>
              </a:rPr>
              <a:t> </a:t>
            </a:r>
            <a:r>
              <a:rPr lang="es-UY" b="0" strike="noStrike" spc="-1" dirty="0">
                <a:solidFill>
                  <a:schemeClr val="tx1"/>
                </a:solidFill>
                <a:latin typeface="Helvetica"/>
                <a:ea typeface="Lucida Grande"/>
                <a:cs typeface="Helvetica"/>
              </a:rPr>
              <a:t> </a:t>
            </a:r>
            <a:br>
              <a:rPr dirty="0">
                <a:solidFill>
                  <a:schemeClr val="accent1">
                    <a:lumMod val="75000"/>
                  </a:schemeClr>
                </a:solidFill>
              </a:rPr>
            </a:br>
            <a:endParaRPr lang="es-UY" sz="1800" b="0" strike="noStrike" spc="-1" dirty="0">
              <a:solidFill>
                <a:schemeClr val="accent1">
                  <a:lumMod val="75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816554" y="8898725"/>
            <a:ext cx="1644338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UY" sz="1200" b="0" strike="noStrike" spc="-1" dirty="0">
                <a:solidFill>
                  <a:schemeClr val="tx1"/>
                </a:solidFill>
                <a:latin typeface="Helvetica"/>
                <a:ea typeface="PingFang SC Regular"/>
                <a:cs typeface="Helvetica"/>
              </a:rPr>
              <a:t>*</a:t>
            </a:r>
            <a:r>
              <a:rPr lang="es-UY" sz="1200" b="0" spc="-1" dirty="0" err="1">
                <a:solidFill>
                  <a:schemeClr val="tx1"/>
                </a:solidFill>
                <a:latin typeface="Helvetica"/>
                <a:ea typeface="PingFang SC Regular"/>
                <a:cs typeface="Helvetica"/>
              </a:rPr>
              <a:t>Preliminary</a:t>
            </a:r>
            <a:r>
              <a:rPr lang="es-UY" sz="1200" b="0" spc="-1" dirty="0">
                <a:solidFill>
                  <a:schemeClr val="tx1"/>
                </a:solidFill>
                <a:latin typeface="Helvetica"/>
                <a:ea typeface="PingFang SC Regular"/>
                <a:cs typeface="Helvetica"/>
              </a:rPr>
              <a:t> </a:t>
            </a:r>
            <a:r>
              <a:rPr lang="es-UY" sz="1200" b="0" spc="-1" dirty="0" err="1">
                <a:solidFill>
                  <a:schemeClr val="tx1"/>
                </a:solidFill>
                <a:latin typeface="Helvetica"/>
                <a:ea typeface="PingFang SC Regular"/>
                <a:cs typeface="Helvetica"/>
              </a:rPr>
              <a:t>numbers</a:t>
            </a:r>
            <a:endParaRPr lang="es-UY" sz="1200" b="0" strike="noStrike" spc="-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9" name="324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9734" y="3275761"/>
            <a:ext cx="8466666" cy="5130000"/>
          </a:xfrm>
          <a:prstGeom prst="rect">
            <a:avLst/>
          </a:prstGeom>
          <a:ln>
            <a:noFill/>
          </a:ln>
        </p:spPr>
      </p:pic>
      <p:sp>
        <p:nvSpPr>
          <p:cNvPr id="10" name="CustomShape 3"/>
          <p:cNvSpPr/>
          <p:nvPr/>
        </p:nvSpPr>
        <p:spPr>
          <a:xfrm>
            <a:off x="7879350" y="4277275"/>
            <a:ext cx="270" cy="86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FFFFFF"/>
          </a:solidFill>
          <a:ln w="25560">
            <a:solidFill>
              <a:srgbClr val="BBE0E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4"/>
          <p:cNvSpPr/>
          <p:nvPr/>
        </p:nvSpPr>
        <p:spPr>
          <a:xfrm>
            <a:off x="7096620" y="5141275"/>
            <a:ext cx="1565460" cy="395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70000"/>
              </a:lnSpc>
            </a:pPr>
            <a:r>
              <a:rPr lang="es-UY" sz="1400" b="0" strike="noStrike" spc="-1" dirty="0">
                <a:solidFill>
                  <a:srgbClr val="000000"/>
                </a:solidFill>
                <a:latin typeface="Helvetica"/>
                <a:ea typeface="DejaVu Sans" panose="020B0603030804020204"/>
                <a:cs typeface="Helvetica"/>
              </a:rPr>
              <a:t>55 NV /1000 </a:t>
            </a:r>
            <a:r>
              <a:rPr lang="es-UY" sz="1400" b="0" strike="noStrike" spc="-1" dirty="0" err="1">
                <a:solidFill>
                  <a:srgbClr val="000000"/>
                </a:solidFill>
                <a:latin typeface="Helvetica"/>
                <a:ea typeface="DejaVu Sans" panose="020B0603030804020204"/>
                <a:cs typeface="Helvetica"/>
              </a:rPr>
              <a:t>adolescents</a:t>
            </a:r>
            <a:endParaRPr lang="es-UY" sz="1400" b="0" strike="noStrike" spc="-1" dirty="0">
              <a:latin typeface="Helvetica"/>
              <a:cs typeface="Helvetica"/>
            </a:endParaRPr>
          </a:p>
        </p:txBody>
      </p:sp>
      <p:sp>
        <p:nvSpPr>
          <p:cNvPr id="12" name="CustomShape 5"/>
          <p:cNvSpPr/>
          <p:nvPr/>
        </p:nvSpPr>
        <p:spPr>
          <a:xfrm>
            <a:off x="9276550" y="6585175"/>
            <a:ext cx="1565460" cy="4032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70000"/>
              </a:lnSpc>
            </a:pPr>
            <a:r>
              <a:rPr lang="es-UY" sz="1400" b="0" strike="noStrike" spc="-1" dirty="0">
                <a:solidFill>
                  <a:srgbClr val="000000"/>
                </a:solidFill>
                <a:latin typeface="Helvetica"/>
                <a:ea typeface="DejaVu Sans" panose="020B0603030804020204"/>
                <a:cs typeface="Helvetica"/>
              </a:rPr>
              <a:t>36 NV /1000 </a:t>
            </a:r>
            <a:r>
              <a:rPr lang="es-UY" sz="1400" b="0" strike="noStrike" spc="-1" dirty="0" err="1">
                <a:solidFill>
                  <a:srgbClr val="000000"/>
                </a:solidFill>
                <a:latin typeface="Helvetica"/>
                <a:ea typeface="DejaVu Sans" panose="020B0603030804020204"/>
                <a:cs typeface="Helvetica"/>
              </a:rPr>
              <a:t>adolescents</a:t>
            </a:r>
            <a:endParaRPr lang="es-UY" sz="1400" b="0" strike="noStrike" spc="-1" dirty="0">
              <a:latin typeface="Helvetica"/>
              <a:cs typeface="Helvetica"/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10053662" y="5749795"/>
            <a:ext cx="270" cy="86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FFFFFF"/>
          </a:solidFill>
          <a:ln w="25560">
            <a:solidFill>
              <a:srgbClr val="BBE0E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508564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904</Words>
  <Application>Microsoft Office PowerPoint</Application>
  <PresentationFormat>Personalizado</PresentationFormat>
  <Paragraphs>175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Symbol</vt:lpstr>
      <vt:lpstr>White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</dc:creator>
  <cp:lastModifiedBy>Silvia Graña</cp:lastModifiedBy>
  <cp:revision>69</cp:revision>
  <dcterms:modified xsi:type="dcterms:W3CDTF">2019-10-03T01:38:52Z</dcterms:modified>
</cp:coreProperties>
</file>