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2" r:id="rId3"/>
    <p:sldId id="260" r:id="rId4"/>
    <p:sldId id="307" r:id="rId5"/>
    <p:sldId id="297" r:id="rId6"/>
    <p:sldId id="308" r:id="rId7"/>
    <p:sldId id="261" r:id="rId8"/>
    <p:sldId id="294" r:id="rId9"/>
    <p:sldId id="309" r:id="rId10"/>
    <p:sldId id="293" r:id="rId11"/>
    <p:sldId id="291" r:id="rId12"/>
    <p:sldId id="262" r:id="rId13"/>
    <p:sldId id="310" r:id="rId14"/>
    <p:sldId id="311" r:id="rId15"/>
    <p:sldId id="312" r:id="rId16"/>
    <p:sldId id="313" r:id="rId17"/>
    <p:sldId id="296" r:id="rId18"/>
    <p:sldId id="314" r:id="rId19"/>
    <p:sldId id="316" r:id="rId20"/>
    <p:sldId id="315" r:id="rId21"/>
    <p:sldId id="317" r:id="rId22"/>
    <p:sldId id="300" r:id="rId23"/>
    <p:sldId id="318" r:id="rId24"/>
    <p:sldId id="319" r:id="rId25"/>
    <p:sldId id="320" r:id="rId26"/>
    <p:sldId id="306" r:id="rId27"/>
    <p:sldId id="305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 autoAdjust="0"/>
    <p:restoredTop sz="86285" autoAdjust="0"/>
  </p:normalViewPr>
  <p:slideViewPr>
    <p:cSldViewPr snapToGrid="0">
      <p:cViewPr>
        <p:scale>
          <a:sx n="107" d="100"/>
          <a:sy n="107" d="100"/>
        </p:scale>
        <p:origin x="-468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CA40B-9BA4-4700-AF9E-8C724D041EF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AF1EB4-B779-40F6-B617-F006F032D081}">
      <dgm:prSet phldrT="[Text]" custT="1"/>
      <dgm:spPr/>
      <dgm:t>
        <a:bodyPr/>
        <a:lstStyle/>
        <a:p>
          <a:r>
            <a:rPr lang="en-US" sz="2000" b="1" dirty="0" smtClean="0"/>
            <a:t>Avoiding </a:t>
          </a:r>
          <a:r>
            <a:rPr lang="en-US" sz="2000" b="1" smtClean="0"/>
            <a:t>unintended pregnancy</a:t>
          </a:r>
          <a:endParaRPr lang="en-US" sz="2000" b="1" dirty="0"/>
        </a:p>
      </dgm:t>
    </dgm:pt>
    <dgm:pt modelId="{E65CDCA7-ABAB-4DED-93CC-CB417DD3AA0B}" type="parTrans" cxnId="{B1C4132B-4CF0-473C-83BC-C4C8E161ADC4}">
      <dgm:prSet/>
      <dgm:spPr/>
      <dgm:t>
        <a:bodyPr/>
        <a:lstStyle/>
        <a:p>
          <a:endParaRPr lang="en-US"/>
        </a:p>
      </dgm:t>
    </dgm:pt>
    <dgm:pt modelId="{6745B0B7-41A2-4CF0-96BC-1BD2CF445558}" type="sibTrans" cxnId="{B1C4132B-4CF0-473C-83BC-C4C8E161ADC4}">
      <dgm:prSet/>
      <dgm:spPr/>
      <dgm:t>
        <a:bodyPr/>
        <a:lstStyle/>
        <a:p>
          <a:endParaRPr lang="en-US"/>
        </a:p>
      </dgm:t>
    </dgm:pt>
    <dgm:pt modelId="{84717FE3-A299-427D-ACAD-12ED1BDADD5A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b="1" dirty="0" smtClean="0"/>
            <a:t>Social influences </a:t>
          </a:r>
        </a:p>
        <a:p>
          <a:r>
            <a:rPr lang="en-US" sz="1100" dirty="0" smtClean="0"/>
            <a:t>(e.g. understanding  peers’ and parents’ beliefs and ideas about girls’ and boys’ responsibilities for avoiding pregnancy)</a:t>
          </a:r>
          <a:endParaRPr lang="en-US" sz="1100" dirty="0"/>
        </a:p>
      </dgm:t>
    </dgm:pt>
    <dgm:pt modelId="{F5E86DCC-264A-41E1-B805-2DF33A55B2F9}" type="parTrans" cxnId="{76D01CE9-A723-48A8-93B0-A24DDADB4EB1}">
      <dgm:prSet/>
      <dgm:spPr/>
      <dgm:t>
        <a:bodyPr/>
        <a:lstStyle/>
        <a:p>
          <a:endParaRPr lang="en-US"/>
        </a:p>
      </dgm:t>
    </dgm:pt>
    <dgm:pt modelId="{73218291-FA5C-4345-B317-C5F804FF428C}" type="sibTrans" cxnId="{76D01CE9-A723-48A8-93B0-A24DDADB4EB1}">
      <dgm:prSet/>
      <dgm:spPr/>
      <dgm:t>
        <a:bodyPr/>
        <a:lstStyle/>
        <a:p>
          <a:endParaRPr lang="en-US"/>
        </a:p>
      </dgm:t>
    </dgm:pt>
    <dgm:pt modelId="{6E8A38A0-4199-4E7D-B8C1-10342A3391AC}">
      <dgm:prSet phldrT="[Text]" custT="1"/>
      <dgm:spPr/>
      <dgm:t>
        <a:bodyPr/>
        <a:lstStyle/>
        <a:p>
          <a:r>
            <a:rPr lang="en-US" sz="1400" b="1" dirty="0" smtClean="0"/>
            <a:t>Skills</a:t>
          </a:r>
          <a:endParaRPr lang="en-US" sz="1400" b="0" dirty="0" smtClean="0"/>
        </a:p>
        <a:p>
          <a:r>
            <a:rPr lang="en-US" sz="1100" b="0" dirty="0" smtClean="0"/>
            <a:t>(e.g. ability to communicate about your sexual health, and use contraception)</a:t>
          </a:r>
          <a:endParaRPr lang="en-US" sz="1100" b="0" dirty="0"/>
        </a:p>
      </dgm:t>
    </dgm:pt>
    <dgm:pt modelId="{4D667964-86BC-4359-8730-511513721920}" type="parTrans" cxnId="{4F6CC14E-EFB9-4139-BB33-148CE3CCB280}">
      <dgm:prSet/>
      <dgm:spPr/>
      <dgm:t>
        <a:bodyPr/>
        <a:lstStyle/>
        <a:p>
          <a:endParaRPr lang="en-US"/>
        </a:p>
      </dgm:t>
    </dgm:pt>
    <dgm:pt modelId="{8E8E8476-E390-40CA-992E-E925CF989422}" type="sibTrans" cxnId="{4F6CC14E-EFB9-4139-BB33-148CE3CCB280}">
      <dgm:prSet/>
      <dgm:spPr/>
      <dgm:t>
        <a:bodyPr/>
        <a:lstStyle/>
        <a:p>
          <a:endParaRPr lang="en-US"/>
        </a:p>
      </dgm:t>
    </dgm:pt>
    <dgm:pt modelId="{77D9F2E7-2E81-431D-848E-2511F9B4D624}">
      <dgm:prSet phldrT="[Text]" custT="1"/>
      <dgm:spPr/>
      <dgm:t>
        <a:bodyPr/>
        <a:lstStyle/>
        <a:p>
          <a:r>
            <a:rPr lang="en-US" sz="1400" b="1" dirty="0" smtClean="0"/>
            <a:t>Intentions</a:t>
          </a:r>
        </a:p>
        <a:p>
          <a:r>
            <a:rPr lang="en-US" sz="1100" dirty="0" smtClean="0"/>
            <a:t>(e.g. having a plan to avoid unintended pregnancy and stay safe)</a:t>
          </a:r>
          <a:endParaRPr lang="en-US" sz="1100" dirty="0"/>
        </a:p>
      </dgm:t>
    </dgm:pt>
    <dgm:pt modelId="{7CB7ABA8-A168-4944-9A51-EA0FE6DE9946}" type="parTrans" cxnId="{F511B72E-B22B-423F-B0E0-6FD512D5971C}">
      <dgm:prSet/>
      <dgm:spPr/>
      <dgm:t>
        <a:bodyPr/>
        <a:lstStyle/>
        <a:p>
          <a:endParaRPr lang="en-US"/>
        </a:p>
      </dgm:t>
    </dgm:pt>
    <dgm:pt modelId="{BF290E5A-E63C-4161-B74A-2C5BAD8B6EF9}" type="sibTrans" cxnId="{F511B72E-B22B-423F-B0E0-6FD512D5971C}">
      <dgm:prSet/>
      <dgm:spPr/>
      <dgm:t>
        <a:bodyPr/>
        <a:lstStyle/>
        <a:p>
          <a:endParaRPr lang="en-US"/>
        </a:p>
      </dgm:t>
    </dgm:pt>
    <dgm:pt modelId="{F0BA063B-C4BA-44DD-A596-4342BF711AD0}">
      <dgm:prSet phldrT="[Text]" custT="1"/>
      <dgm:spPr/>
      <dgm:t>
        <a:bodyPr/>
        <a:lstStyle/>
        <a:p>
          <a:r>
            <a:rPr lang="en-US" sz="1400" b="1" dirty="0" smtClean="0"/>
            <a:t>Knowledge</a:t>
          </a:r>
          <a:r>
            <a:rPr lang="en-US" sz="1400" dirty="0" smtClean="0"/>
            <a:t>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Knowing how and where to find quality sexual health information and services</a:t>
          </a:r>
          <a:r>
            <a:rPr lang="en-US" sz="1100" dirty="0" smtClean="0"/>
            <a:t>)</a:t>
          </a:r>
          <a:endParaRPr lang="en-US" sz="1100" dirty="0"/>
        </a:p>
      </dgm:t>
    </dgm:pt>
    <dgm:pt modelId="{A51258A6-69CF-4D98-8F9D-C084080DF860}" type="parTrans" cxnId="{B31E7A3C-586A-4DEF-AEFA-6BBF59F829EF}">
      <dgm:prSet/>
      <dgm:spPr/>
      <dgm:t>
        <a:bodyPr/>
        <a:lstStyle/>
        <a:p>
          <a:endParaRPr lang="en-US"/>
        </a:p>
      </dgm:t>
    </dgm:pt>
    <dgm:pt modelId="{FB2A6CFA-5CB3-4F10-AD1D-73F22F7F4707}" type="sibTrans" cxnId="{B31E7A3C-586A-4DEF-AEFA-6BBF59F829EF}">
      <dgm:prSet/>
      <dgm:spPr/>
      <dgm:t>
        <a:bodyPr/>
        <a:lstStyle/>
        <a:p>
          <a:endParaRPr lang="en-US"/>
        </a:p>
      </dgm:t>
    </dgm:pt>
    <dgm:pt modelId="{E53C089C-EA54-4B36-ACEE-6F48BAE75B7D}">
      <dgm:prSet phldrT="[Text]" custT="1"/>
      <dgm:spPr/>
      <dgm:t>
        <a:bodyPr/>
        <a:lstStyle/>
        <a:p>
          <a:r>
            <a:rPr lang="en-US" sz="1400" b="1" dirty="0" smtClean="0"/>
            <a:t>Beliefs about outcomes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understanding that unintended pregnancy could be a challenging experience</a:t>
          </a:r>
          <a:r>
            <a:rPr lang="en-US" sz="1100" dirty="0" smtClean="0"/>
            <a:t>)</a:t>
          </a:r>
          <a:endParaRPr lang="en-US" sz="1100" dirty="0"/>
        </a:p>
      </dgm:t>
    </dgm:pt>
    <dgm:pt modelId="{2D772ECF-F510-4372-97EB-47BAE9678782}" type="parTrans" cxnId="{B76BD4FE-12B2-4CEA-925C-89805BF9BBF9}">
      <dgm:prSet/>
      <dgm:spPr/>
      <dgm:t>
        <a:bodyPr/>
        <a:lstStyle/>
        <a:p>
          <a:endParaRPr lang="en-US"/>
        </a:p>
      </dgm:t>
    </dgm:pt>
    <dgm:pt modelId="{9161A1A6-5A59-49DF-A31A-693F4AA6CAD8}" type="sibTrans" cxnId="{B76BD4FE-12B2-4CEA-925C-89805BF9BBF9}">
      <dgm:prSet/>
      <dgm:spPr/>
      <dgm:t>
        <a:bodyPr/>
        <a:lstStyle/>
        <a:p>
          <a:endParaRPr lang="en-US"/>
        </a:p>
      </dgm:t>
    </dgm:pt>
    <dgm:pt modelId="{DAA6B646-912B-45B3-ACEF-DCB6A4B59FCE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1400" b="1" dirty="0" smtClean="0"/>
            <a:t>Beliefs about abilities</a:t>
          </a:r>
        </a:p>
        <a:p>
          <a:r>
            <a:rPr lang="en-US" sz="1100" dirty="0" smtClean="0"/>
            <a:t>(e.g. feeling able to communicate about what you want, and feeling able to use contraception)</a:t>
          </a:r>
          <a:endParaRPr lang="en-US" sz="1100" dirty="0"/>
        </a:p>
      </dgm:t>
    </dgm:pt>
    <dgm:pt modelId="{FBAD809E-F4C0-47C4-A861-2ADFE773E561}" type="sibTrans" cxnId="{0D5290CC-28CE-4ACE-B66A-92BC136745FC}">
      <dgm:prSet/>
      <dgm:spPr/>
      <dgm:t>
        <a:bodyPr/>
        <a:lstStyle/>
        <a:p>
          <a:endParaRPr lang="en-US"/>
        </a:p>
      </dgm:t>
    </dgm:pt>
    <dgm:pt modelId="{67554E35-F6EC-4F1E-AF17-AFD614B17311}" type="parTrans" cxnId="{0D5290CC-28CE-4ACE-B66A-92BC136745FC}">
      <dgm:prSet/>
      <dgm:spPr/>
      <dgm:t>
        <a:bodyPr/>
        <a:lstStyle/>
        <a:p>
          <a:endParaRPr lang="en-US"/>
        </a:p>
      </dgm:t>
    </dgm:pt>
    <dgm:pt modelId="{7D9994A3-29F7-4E38-A413-41D88427D3F1}" type="pres">
      <dgm:prSet presAssocID="{7FECA40B-9BA4-4700-AF9E-8C724D041E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587CB-3949-4E59-AF5A-2148899D5822}" type="pres">
      <dgm:prSet presAssocID="{C8AF1EB4-B779-40F6-B617-F006F032D081}" presName="centerShape" presStyleLbl="node0" presStyleIdx="0" presStyleCnt="1" custScaleX="125727" custScaleY="119019"/>
      <dgm:spPr/>
      <dgm:t>
        <a:bodyPr/>
        <a:lstStyle/>
        <a:p>
          <a:endParaRPr lang="en-US"/>
        </a:p>
      </dgm:t>
    </dgm:pt>
    <dgm:pt modelId="{0DF8D7D1-FDA4-4BBF-844C-3D94451DF84E}" type="pres">
      <dgm:prSet presAssocID="{F5E86DCC-264A-41E1-B805-2DF33A55B2F9}" presName="Name9" presStyleLbl="parChTrans1D2" presStyleIdx="0" presStyleCnt="6"/>
      <dgm:spPr/>
      <dgm:t>
        <a:bodyPr/>
        <a:lstStyle/>
        <a:p>
          <a:endParaRPr lang="en-US"/>
        </a:p>
      </dgm:t>
    </dgm:pt>
    <dgm:pt modelId="{C34E3AB7-FF8A-4808-8CAB-FDE676330887}" type="pres">
      <dgm:prSet presAssocID="{F5E86DCC-264A-41E1-B805-2DF33A55B2F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D45B40A-D104-43D6-81A5-795AC3C46DE2}" type="pres">
      <dgm:prSet presAssocID="{84717FE3-A299-427D-ACAD-12ED1BDADD5A}" presName="node" presStyleLbl="node1" presStyleIdx="0" presStyleCnt="6" custScaleX="109564" custScaleY="10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3EC1B-D38C-4950-96FC-68602299F666}" type="pres">
      <dgm:prSet presAssocID="{4D667964-86BC-4359-8730-511513721920}" presName="Name9" presStyleLbl="parChTrans1D2" presStyleIdx="1" presStyleCnt="6"/>
      <dgm:spPr/>
      <dgm:t>
        <a:bodyPr/>
        <a:lstStyle/>
        <a:p>
          <a:endParaRPr lang="en-US"/>
        </a:p>
      </dgm:t>
    </dgm:pt>
    <dgm:pt modelId="{D7517530-97C8-48AD-9AFD-04ED47C025E0}" type="pres">
      <dgm:prSet presAssocID="{4D667964-86BC-4359-8730-51151372192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BCAB600-177F-4AB1-88FB-8EE58AE919FD}" type="pres">
      <dgm:prSet presAssocID="{6E8A38A0-4199-4E7D-B8C1-10342A3391AC}" presName="node" presStyleLbl="node1" presStyleIdx="1" presStyleCnt="6" custScaleX="106884" custScaleY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E57-5041-436E-8A8E-634DE19FE7DC}" type="pres">
      <dgm:prSet presAssocID="{67554E35-F6EC-4F1E-AF17-AFD614B17311}" presName="Name9" presStyleLbl="parChTrans1D2" presStyleIdx="2" presStyleCnt="6"/>
      <dgm:spPr/>
      <dgm:t>
        <a:bodyPr/>
        <a:lstStyle/>
        <a:p>
          <a:endParaRPr lang="en-US"/>
        </a:p>
      </dgm:t>
    </dgm:pt>
    <dgm:pt modelId="{09AB5604-6A5E-45DB-AB89-BA4B9015AC0E}" type="pres">
      <dgm:prSet presAssocID="{67554E35-F6EC-4F1E-AF17-AFD614B1731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73D2C90-953B-4573-B200-60FCF2C2BCD4}" type="pres">
      <dgm:prSet presAssocID="{DAA6B646-912B-45B3-ACEF-DCB6A4B59FCE}" presName="node" presStyleLbl="node1" presStyleIdx="2" presStyleCnt="6" custScaleX="109993" custScaleY="107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69B42-C685-4535-A6AE-C12D996BFFD9}" type="pres">
      <dgm:prSet presAssocID="{7CB7ABA8-A168-4944-9A51-EA0FE6DE99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0CE3BA74-C61F-4B75-A6D3-E1011DD2DEB5}" type="pres">
      <dgm:prSet presAssocID="{7CB7ABA8-A168-4944-9A51-EA0FE6DE99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1AA3A2-2DC8-488B-9004-0C0E5EDC02C5}" type="pres">
      <dgm:prSet presAssocID="{77D9F2E7-2E81-431D-848E-2511F9B4D624}" presName="node" presStyleLbl="node1" presStyleIdx="3" presStyleCnt="6" custScaleX="106257" custScaleY="10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897FF-55F9-4AE9-BEB5-70D32F2D9FE1}" type="pres">
      <dgm:prSet presAssocID="{A51258A6-69CF-4D98-8F9D-C084080DF860}" presName="Name9" presStyleLbl="parChTrans1D2" presStyleIdx="4" presStyleCnt="6"/>
      <dgm:spPr/>
      <dgm:t>
        <a:bodyPr/>
        <a:lstStyle/>
        <a:p>
          <a:endParaRPr lang="en-US"/>
        </a:p>
      </dgm:t>
    </dgm:pt>
    <dgm:pt modelId="{70E0FB65-C7FD-4100-8761-0E7B0A143144}" type="pres">
      <dgm:prSet presAssocID="{A51258A6-69CF-4D98-8F9D-C084080DF86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BBD4303-B34A-4E2F-89FC-77B7CEAE441B}" type="pres">
      <dgm:prSet presAssocID="{F0BA063B-C4BA-44DD-A596-4342BF711AD0}" presName="node" presStyleLbl="node1" presStyleIdx="4" presStyleCnt="6" custScaleX="103695" custScaleY="110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8271-4D1C-4690-AD48-42C7EA49DEE1}" type="pres">
      <dgm:prSet presAssocID="{2D772ECF-F510-4372-97EB-47BAE9678782}" presName="Name9" presStyleLbl="parChTrans1D2" presStyleIdx="5" presStyleCnt="6"/>
      <dgm:spPr/>
      <dgm:t>
        <a:bodyPr/>
        <a:lstStyle/>
        <a:p>
          <a:endParaRPr lang="en-US"/>
        </a:p>
      </dgm:t>
    </dgm:pt>
    <dgm:pt modelId="{5C041F39-54B5-49DE-9A66-FFC5596A104D}" type="pres">
      <dgm:prSet presAssocID="{2D772ECF-F510-4372-97EB-47BAE967878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5D689D7-D638-45C6-86F2-FC648E5FDB87}" type="pres">
      <dgm:prSet presAssocID="{E53C089C-EA54-4B36-ACEE-6F48BAE75B7D}" presName="node" presStyleLbl="node1" presStyleIdx="5" presStyleCnt="6" custScaleX="105841" custScaleY="105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BC6D3-179D-2B49-A6E4-8A3A5BAA799E}" type="presOf" srcId="{7FECA40B-9BA4-4700-AF9E-8C724D041EFB}" destId="{7D9994A3-29F7-4E38-A413-41D88427D3F1}" srcOrd="0" destOrd="0" presId="urn:microsoft.com/office/officeart/2005/8/layout/radial1"/>
    <dgm:cxn modelId="{A6D81FB2-D4C0-C046-95F1-8D0CA8BED060}" type="presOf" srcId="{C8AF1EB4-B779-40F6-B617-F006F032D081}" destId="{56D587CB-3949-4E59-AF5A-2148899D5822}" srcOrd="0" destOrd="0" presId="urn:microsoft.com/office/officeart/2005/8/layout/radial1"/>
    <dgm:cxn modelId="{9C8C11F2-21D1-D946-938F-1126193FBBA1}" type="presOf" srcId="{6E8A38A0-4199-4E7D-B8C1-10342A3391AC}" destId="{CBCAB600-177F-4AB1-88FB-8EE58AE919FD}" srcOrd="0" destOrd="0" presId="urn:microsoft.com/office/officeart/2005/8/layout/radial1"/>
    <dgm:cxn modelId="{4F6CC14E-EFB9-4139-BB33-148CE3CCB280}" srcId="{C8AF1EB4-B779-40F6-B617-F006F032D081}" destId="{6E8A38A0-4199-4E7D-B8C1-10342A3391AC}" srcOrd="1" destOrd="0" parTransId="{4D667964-86BC-4359-8730-511513721920}" sibTransId="{8E8E8476-E390-40CA-992E-E925CF989422}"/>
    <dgm:cxn modelId="{628C9BE6-1238-C748-A587-083AAD81C441}" type="presOf" srcId="{2D772ECF-F510-4372-97EB-47BAE9678782}" destId="{5C041F39-54B5-49DE-9A66-FFC5596A104D}" srcOrd="1" destOrd="0" presId="urn:microsoft.com/office/officeart/2005/8/layout/radial1"/>
    <dgm:cxn modelId="{5E4CCFC6-C31A-3B4A-86F6-CE3CF6A6DD50}" type="presOf" srcId="{F5E86DCC-264A-41E1-B805-2DF33A55B2F9}" destId="{C34E3AB7-FF8A-4808-8CAB-FDE676330887}" srcOrd="1" destOrd="0" presId="urn:microsoft.com/office/officeart/2005/8/layout/radial1"/>
    <dgm:cxn modelId="{0D5290CC-28CE-4ACE-B66A-92BC136745FC}" srcId="{C8AF1EB4-B779-40F6-B617-F006F032D081}" destId="{DAA6B646-912B-45B3-ACEF-DCB6A4B59FCE}" srcOrd="2" destOrd="0" parTransId="{67554E35-F6EC-4F1E-AF17-AFD614B17311}" sibTransId="{FBAD809E-F4C0-47C4-A861-2ADFE773E561}"/>
    <dgm:cxn modelId="{B31E7A3C-586A-4DEF-AEFA-6BBF59F829EF}" srcId="{C8AF1EB4-B779-40F6-B617-F006F032D081}" destId="{F0BA063B-C4BA-44DD-A596-4342BF711AD0}" srcOrd="4" destOrd="0" parTransId="{A51258A6-69CF-4D98-8F9D-C084080DF860}" sibTransId="{FB2A6CFA-5CB3-4F10-AD1D-73F22F7F4707}"/>
    <dgm:cxn modelId="{2EE7F715-E5B3-644D-B1CA-379B2516CC78}" type="presOf" srcId="{E53C089C-EA54-4B36-ACEE-6F48BAE75B7D}" destId="{B5D689D7-D638-45C6-86F2-FC648E5FDB87}" srcOrd="0" destOrd="0" presId="urn:microsoft.com/office/officeart/2005/8/layout/radial1"/>
    <dgm:cxn modelId="{E4E7EC19-1DEE-8B44-BD03-9A19FEDE86F8}" type="presOf" srcId="{67554E35-F6EC-4F1E-AF17-AFD614B17311}" destId="{09AB5604-6A5E-45DB-AB89-BA4B9015AC0E}" srcOrd="1" destOrd="0" presId="urn:microsoft.com/office/officeart/2005/8/layout/radial1"/>
    <dgm:cxn modelId="{F511B72E-B22B-423F-B0E0-6FD512D5971C}" srcId="{C8AF1EB4-B779-40F6-B617-F006F032D081}" destId="{77D9F2E7-2E81-431D-848E-2511F9B4D624}" srcOrd="3" destOrd="0" parTransId="{7CB7ABA8-A168-4944-9A51-EA0FE6DE9946}" sibTransId="{BF290E5A-E63C-4161-B74A-2C5BAD8B6EF9}"/>
    <dgm:cxn modelId="{CBFA8755-9EEC-2C41-B167-DE8294C99619}" type="presOf" srcId="{67554E35-F6EC-4F1E-AF17-AFD614B17311}" destId="{14585E57-5041-436E-8A8E-634DE19FE7DC}" srcOrd="0" destOrd="0" presId="urn:microsoft.com/office/officeart/2005/8/layout/radial1"/>
    <dgm:cxn modelId="{76D01CE9-A723-48A8-93B0-A24DDADB4EB1}" srcId="{C8AF1EB4-B779-40F6-B617-F006F032D081}" destId="{84717FE3-A299-427D-ACAD-12ED1BDADD5A}" srcOrd="0" destOrd="0" parTransId="{F5E86DCC-264A-41E1-B805-2DF33A55B2F9}" sibTransId="{73218291-FA5C-4345-B317-C5F804FF428C}"/>
    <dgm:cxn modelId="{3E30BC3F-D780-FD43-81E0-612D4BE0EE9A}" type="presOf" srcId="{7CB7ABA8-A168-4944-9A51-EA0FE6DE9946}" destId="{0CE3BA74-C61F-4B75-A6D3-E1011DD2DEB5}" srcOrd="1" destOrd="0" presId="urn:microsoft.com/office/officeart/2005/8/layout/radial1"/>
    <dgm:cxn modelId="{D832E745-C8C8-634E-BE57-3CC7F4A6C299}" type="presOf" srcId="{F5E86DCC-264A-41E1-B805-2DF33A55B2F9}" destId="{0DF8D7D1-FDA4-4BBF-844C-3D94451DF84E}" srcOrd="0" destOrd="0" presId="urn:microsoft.com/office/officeart/2005/8/layout/radial1"/>
    <dgm:cxn modelId="{052B2509-32F0-6A47-8EDA-0D9E4B0336CA}" type="presOf" srcId="{A51258A6-69CF-4D98-8F9D-C084080DF860}" destId="{72E897FF-55F9-4AE9-BEB5-70D32F2D9FE1}" srcOrd="0" destOrd="0" presId="urn:microsoft.com/office/officeart/2005/8/layout/radial1"/>
    <dgm:cxn modelId="{A314573E-CC6F-944E-A52D-BA57DE4B96F9}" type="presOf" srcId="{DAA6B646-912B-45B3-ACEF-DCB6A4B59FCE}" destId="{473D2C90-953B-4573-B200-60FCF2C2BCD4}" srcOrd="0" destOrd="0" presId="urn:microsoft.com/office/officeart/2005/8/layout/radial1"/>
    <dgm:cxn modelId="{66EB2974-C0E9-9445-8FA4-06D43AF8DEB4}" type="presOf" srcId="{77D9F2E7-2E81-431D-848E-2511F9B4D624}" destId="{9B1AA3A2-2DC8-488B-9004-0C0E5EDC02C5}" srcOrd="0" destOrd="0" presId="urn:microsoft.com/office/officeart/2005/8/layout/radial1"/>
    <dgm:cxn modelId="{9F906C1D-E804-5F43-84E8-08CC4200FFDC}" type="presOf" srcId="{A51258A6-69CF-4D98-8F9D-C084080DF860}" destId="{70E0FB65-C7FD-4100-8761-0E7B0A143144}" srcOrd="1" destOrd="0" presId="urn:microsoft.com/office/officeart/2005/8/layout/radial1"/>
    <dgm:cxn modelId="{3A57D346-F0EE-3940-BB62-D21E5508F573}" type="presOf" srcId="{84717FE3-A299-427D-ACAD-12ED1BDADD5A}" destId="{3D45B40A-D104-43D6-81A5-795AC3C46DE2}" srcOrd="0" destOrd="0" presId="urn:microsoft.com/office/officeart/2005/8/layout/radial1"/>
    <dgm:cxn modelId="{FFB469A5-F108-1E4C-87F4-B813CC099D06}" type="presOf" srcId="{4D667964-86BC-4359-8730-511513721920}" destId="{D7517530-97C8-48AD-9AFD-04ED47C025E0}" srcOrd="1" destOrd="0" presId="urn:microsoft.com/office/officeart/2005/8/layout/radial1"/>
    <dgm:cxn modelId="{FD5AE886-73D5-4640-9FD4-12690443915D}" type="presOf" srcId="{2D772ECF-F510-4372-97EB-47BAE9678782}" destId="{19B88271-4D1C-4690-AD48-42C7EA49DEE1}" srcOrd="0" destOrd="0" presId="urn:microsoft.com/office/officeart/2005/8/layout/radial1"/>
    <dgm:cxn modelId="{4144FCF0-23E4-EC45-A97C-A51E8E504B9E}" type="presOf" srcId="{F0BA063B-C4BA-44DD-A596-4342BF711AD0}" destId="{4BBD4303-B34A-4E2F-89FC-77B7CEAE441B}" srcOrd="0" destOrd="0" presId="urn:microsoft.com/office/officeart/2005/8/layout/radial1"/>
    <dgm:cxn modelId="{28E99BB7-8EDE-3D44-8054-F8871AC54DE1}" type="presOf" srcId="{4D667964-86BC-4359-8730-511513721920}" destId="{4483EC1B-D38C-4950-96FC-68602299F666}" srcOrd="0" destOrd="0" presId="urn:microsoft.com/office/officeart/2005/8/layout/radial1"/>
    <dgm:cxn modelId="{B1C4132B-4CF0-473C-83BC-C4C8E161ADC4}" srcId="{7FECA40B-9BA4-4700-AF9E-8C724D041EFB}" destId="{C8AF1EB4-B779-40F6-B617-F006F032D081}" srcOrd="0" destOrd="0" parTransId="{E65CDCA7-ABAB-4DED-93CC-CB417DD3AA0B}" sibTransId="{6745B0B7-41A2-4CF0-96BC-1BD2CF445558}"/>
    <dgm:cxn modelId="{B76BD4FE-12B2-4CEA-925C-89805BF9BBF9}" srcId="{C8AF1EB4-B779-40F6-B617-F006F032D081}" destId="{E53C089C-EA54-4B36-ACEE-6F48BAE75B7D}" srcOrd="5" destOrd="0" parTransId="{2D772ECF-F510-4372-97EB-47BAE9678782}" sibTransId="{9161A1A6-5A59-49DF-A31A-693F4AA6CAD8}"/>
    <dgm:cxn modelId="{6111EAA4-30F6-9048-AB8E-C79C877E81C5}" type="presOf" srcId="{7CB7ABA8-A168-4944-9A51-EA0FE6DE9946}" destId="{DD769B42-C685-4535-A6AE-C12D996BFFD9}" srcOrd="0" destOrd="0" presId="urn:microsoft.com/office/officeart/2005/8/layout/radial1"/>
    <dgm:cxn modelId="{04A466C8-17D9-1D49-8BD9-C9D5E48665DA}" type="presParOf" srcId="{7D9994A3-29F7-4E38-A413-41D88427D3F1}" destId="{56D587CB-3949-4E59-AF5A-2148899D5822}" srcOrd="0" destOrd="0" presId="urn:microsoft.com/office/officeart/2005/8/layout/radial1"/>
    <dgm:cxn modelId="{92D4EAB1-6902-754E-90B0-1A6ED748D5E0}" type="presParOf" srcId="{7D9994A3-29F7-4E38-A413-41D88427D3F1}" destId="{0DF8D7D1-FDA4-4BBF-844C-3D94451DF84E}" srcOrd="1" destOrd="0" presId="urn:microsoft.com/office/officeart/2005/8/layout/radial1"/>
    <dgm:cxn modelId="{C0034C83-DE3B-3F49-B0D6-6F3398FFE92D}" type="presParOf" srcId="{0DF8D7D1-FDA4-4BBF-844C-3D94451DF84E}" destId="{C34E3AB7-FF8A-4808-8CAB-FDE676330887}" srcOrd="0" destOrd="0" presId="urn:microsoft.com/office/officeart/2005/8/layout/radial1"/>
    <dgm:cxn modelId="{2B5F5836-A508-B24D-94E9-0A6E0B40A962}" type="presParOf" srcId="{7D9994A3-29F7-4E38-A413-41D88427D3F1}" destId="{3D45B40A-D104-43D6-81A5-795AC3C46DE2}" srcOrd="2" destOrd="0" presId="urn:microsoft.com/office/officeart/2005/8/layout/radial1"/>
    <dgm:cxn modelId="{748964C9-B0A8-4D48-B19D-97ECE141C00E}" type="presParOf" srcId="{7D9994A3-29F7-4E38-A413-41D88427D3F1}" destId="{4483EC1B-D38C-4950-96FC-68602299F666}" srcOrd="3" destOrd="0" presId="urn:microsoft.com/office/officeart/2005/8/layout/radial1"/>
    <dgm:cxn modelId="{E806DC4F-8341-054D-8619-5D55C043A78D}" type="presParOf" srcId="{4483EC1B-D38C-4950-96FC-68602299F666}" destId="{D7517530-97C8-48AD-9AFD-04ED47C025E0}" srcOrd="0" destOrd="0" presId="urn:microsoft.com/office/officeart/2005/8/layout/radial1"/>
    <dgm:cxn modelId="{1DB13273-B9CE-EB48-A548-FA3F88F47888}" type="presParOf" srcId="{7D9994A3-29F7-4E38-A413-41D88427D3F1}" destId="{CBCAB600-177F-4AB1-88FB-8EE58AE919FD}" srcOrd="4" destOrd="0" presId="urn:microsoft.com/office/officeart/2005/8/layout/radial1"/>
    <dgm:cxn modelId="{7B7A5A33-EFBB-2B4C-B8D6-84C46441CE0B}" type="presParOf" srcId="{7D9994A3-29F7-4E38-A413-41D88427D3F1}" destId="{14585E57-5041-436E-8A8E-634DE19FE7DC}" srcOrd="5" destOrd="0" presId="urn:microsoft.com/office/officeart/2005/8/layout/radial1"/>
    <dgm:cxn modelId="{27FB8C09-F577-A34A-9B35-6E867B82AD52}" type="presParOf" srcId="{14585E57-5041-436E-8A8E-634DE19FE7DC}" destId="{09AB5604-6A5E-45DB-AB89-BA4B9015AC0E}" srcOrd="0" destOrd="0" presId="urn:microsoft.com/office/officeart/2005/8/layout/radial1"/>
    <dgm:cxn modelId="{C919D929-9A44-A24F-BC9D-5A44F82BB322}" type="presParOf" srcId="{7D9994A3-29F7-4E38-A413-41D88427D3F1}" destId="{473D2C90-953B-4573-B200-60FCF2C2BCD4}" srcOrd="6" destOrd="0" presId="urn:microsoft.com/office/officeart/2005/8/layout/radial1"/>
    <dgm:cxn modelId="{E0420108-3A90-B74B-A104-F5FB4369C175}" type="presParOf" srcId="{7D9994A3-29F7-4E38-A413-41D88427D3F1}" destId="{DD769B42-C685-4535-A6AE-C12D996BFFD9}" srcOrd="7" destOrd="0" presId="urn:microsoft.com/office/officeart/2005/8/layout/radial1"/>
    <dgm:cxn modelId="{17EA9832-9522-D34B-AB4B-FFE0FB0382D5}" type="presParOf" srcId="{DD769B42-C685-4535-A6AE-C12D996BFFD9}" destId="{0CE3BA74-C61F-4B75-A6D3-E1011DD2DEB5}" srcOrd="0" destOrd="0" presId="urn:microsoft.com/office/officeart/2005/8/layout/radial1"/>
    <dgm:cxn modelId="{4B64A8B6-521A-4441-A067-56A1C414CA49}" type="presParOf" srcId="{7D9994A3-29F7-4E38-A413-41D88427D3F1}" destId="{9B1AA3A2-2DC8-488B-9004-0C0E5EDC02C5}" srcOrd="8" destOrd="0" presId="urn:microsoft.com/office/officeart/2005/8/layout/radial1"/>
    <dgm:cxn modelId="{54D54FCE-990A-5147-815E-E4C7B6FCEF7E}" type="presParOf" srcId="{7D9994A3-29F7-4E38-A413-41D88427D3F1}" destId="{72E897FF-55F9-4AE9-BEB5-70D32F2D9FE1}" srcOrd="9" destOrd="0" presId="urn:microsoft.com/office/officeart/2005/8/layout/radial1"/>
    <dgm:cxn modelId="{46CC02E2-24D7-7646-8412-FAB8F353DFD6}" type="presParOf" srcId="{72E897FF-55F9-4AE9-BEB5-70D32F2D9FE1}" destId="{70E0FB65-C7FD-4100-8761-0E7B0A143144}" srcOrd="0" destOrd="0" presId="urn:microsoft.com/office/officeart/2005/8/layout/radial1"/>
    <dgm:cxn modelId="{B7724F1F-5C21-EA44-9A80-7D8B3A1A38BC}" type="presParOf" srcId="{7D9994A3-29F7-4E38-A413-41D88427D3F1}" destId="{4BBD4303-B34A-4E2F-89FC-77B7CEAE441B}" srcOrd="10" destOrd="0" presId="urn:microsoft.com/office/officeart/2005/8/layout/radial1"/>
    <dgm:cxn modelId="{DC4FE07E-1C32-7C4A-9DAE-90A560F19918}" type="presParOf" srcId="{7D9994A3-29F7-4E38-A413-41D88427D3F1}" destId="{19B88271-4D1C-4690-AD48-42C7EA49DEE1}" srcOrd="11" destOrd="0" presId="urn:microsoft.com/office/officeart/2005/8/layout/radial1"/>
    <dgm:cxn modelId="{9C8D4707-77B2-BA42-84A6-68D0FEE302D8}" type="presParOf" srcId="{19B88271-4D1C-4690-AD48-42C7EA49DEE1}" destId="{5C041F39-54B5-49DE-9A66-FFC5596A104D}" srcOrd="0" destOrd="0" presId="urn:microsoft.com/office/officeart/2005/8/layout/radial1"/>
    <dgm:cxn modelId="{20C1760D-9BB7-AF42-AC9B-BA29742F0DD0}" type="presParOf" srcId="{7D9994A3-29F7-4E38-A413-41D88427D3F1}" destId="{B5D689D7-D638-45C6-86F2-FC648E5FDB8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87CB-3949-4E59-AF5A-2148899D5822}">
      <dsp:nvSpPr>
        <dsp:cNvPr id="0" name=""/>
        <dsp:cNvSpPr/>
      </dsp:nvSpPr>
      <dsp:spPr>
        <a:xfrm>
          <a:off x="3356633" y="1913367"/>
          <a:ext cx="1966008" cy="1861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Avoiding </a:t>
          </a:r>
          <a:r>
            <a:rPr lang="en-US" sz="2000" b="1" kern="1200" smtClean="0"/>
            <a:t>unintended pregnancy</a:t>
          </a:r>
          <a:endParaRPr lang="en-US" sz="2000" b="1" kern="1200" dirty="0"/>
        </a:p>
      </dsp:txBody>
      <dsp:txXfrm>
        <a:off x="3644548" y="2185921"/>
        <a:ext cx="1390178" cy="1316006"/>
      </dsp:txXfrm>
    </dsp:sp>
    <dsp:sp modelId="{0DF8D7D1-FDA4-4BBF-844C-3D94451DF84E}">
      <dsp:nvSpPr>
        <dsp:cNvPr id="0" name=""/>
        <dsp:cNvSpPr/>
      </dsp:nvSpPr>
      <dsp:spPr>
        <a:xfrm rot="16200000">
          <a:off x="4204901" y="1762476"/>
          <a:ext cx="269472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69472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900" y="1771894"/>
        <a:ext cx="13473" cy="13473"/>
      </dsp:txXfrm>
    </dsp:sp>
    <dsp:sp modelId="{3D45B40A-D104-43D6-81A5-795AC3C46DE2}">
      <dsp:nvSpPr>
        <dsp:cNvPr id="0" name=""/>
        <dsp:cNvSpPr/>
      </dsp:nvSpPr>
      <dsp:spPr>
        <a:xfrm>
          <a:off x="3483004" y="-25836"/>
          <a:ext cx="1713265" cy="166973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influences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understanding  peers’ and parents’ beliefs and ideas about girls’ and boys’ responsibilities for avoiding pregnancy)</a:t>
          </a:r>
          <a:endParaRPr lang="en-US" sz="1100" kern="1200" dirty="0"/>
        </a:p>
      </dsp:txBody>
      <dsp:txXfrm>
        <a:off x="3733906" y="218690"/>
        <a:ext cx="1211461" cy="1180679"/>
      </dsp:txXfrm>
    </dsp:sp>
    <dsp:sp modelId="{4483EC1B-D38C-4950-96FC-68602299F666}">
      <dsp:nvSpPr>
        <dsp:cNvPr id="0" name=""/>
        <dsp:cNvSpPr/>
      </dsp:nvSpPr>
      <dsp:spPr>
        <a:xfrm rot="19800000">
          <a:off x="5163263" y="2284982"/>
          <a:ext cx="233021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3021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3948" y="2295311"/>
        <a:ext cx="11651" cy="11651"/>
      </dsp:txXfrm>
    </dsp:sp>
    <dsp:sp modelId="{CBCAB600-177F-4AB1-88FB-8EE58AE919FD}">
      <dsp:nvSpPr>
        <dsp:cNvPr id="0" name=""/>
        <dsp:cNvSpPr/>
      </dsp:nvSpPr>
      <dsp:spPr>
        <a:xfrm>
          <a:off x="5266229" y="1002103"/>
          <a:ext cx="1671358" cy="16487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Skills</a:t>
          </a: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(e.g. ability to communicate about your sexual health, and use contraception)</a:t>
          </a:r>
          <a:endParaRPr lang="en-US" sz="1100" b="0" kern="1200" dirty="0"/>
        </a:p>
      </dsp:txBody>
      <dsp:txXfrm>
        <a:off x="5510994" y="1243556"/>
        <a:ext cx="1181828" cy="1165840"/>
      </dsp:txXfrm>
    </dsp:sp>
    <dsp:sp modelId="{14585E57-5041-436E-8A8E-634DE19FE7DC}">
      <dsp:nvSpPr>
        <dsp:cNvPr id="0" name=""/>
        <dsp:cNvSpPr/>
      </dsp:nvSpPr>
      <dsp:spPr>
        <a:xfrm rot="1800000">
          <a:off x="5164734" y="3365069"/>
          <a:ext cx="211067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11067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4991" y="3375947"/>
        <a:ext cx="10553" cy="10553"/>
      </dsp:txXfrm>
    </dsp:sp>
    <dsp:sp modelId="{473D2C90-953B-4573-B200-60FCF2C2BCD4}">
      <dsp:nvSpPr>
        <dsp:cNvPr id="0" name=""/>
        <dsp:cNvSpPr/>
      </dsp:nvSpPr>
      <dsp:spPr>
        <a:xfrm>
          <a:off x="5241921" y="3021729"/>
          <a:ext cx="1719973" cy="1679286"/>
        </a:xfrm>
        <a:prstGeom prst="ellipse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abilities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feeling able to communicate about what you want, and feeling able to use contraception)</a:t>
          </a:r>
          <a:endParaRPr lang="en-US" sz="1100" kern="1200" dirty="0"/>
        </a:p>
      </dsp:txBody>
      <dsp:txXfrm>
        <a:off x="5493805" y="3267655"/>
        <a:ext cx="1216205" cy="1187434"/>
      </dsp:txXfrm>
    </dsp:sp>
    <dsp:sp modelId="{DD769B42-C685-4535-A6AE-C12D996BFFD9}">
      <dsp:nvSpPr>
        <dsp:cNvPr id="0" name=""/>
        <dsp:cNvSpPr/>
      </dsp:nvSpPr>
      <dsp:spPr>
        <a:xfrm rot="5400000">
          <a:off x="4200812" y="3897152"/>
          <a:ext cx="27765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7765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696" y="3906365"/>
        <a:ext cx="13882" cy="13882"/>
      </dsp:txXfrm>
    </dsp:sp>
    <dsp:sp modelId="{9B1AA3A2-2DC8-488B-9004-0C0E5EDC02C5}">
      <dsp:nvSpPr>
        <dsp:cNvPr id="0" name=""/>
        <dsp:cNvSpPr/>
      </dsp:nvSpPr>
      <dsp:spPr>
        <a:xfrm>
          <a:off x="3508860" y="4052132"/>
          <a:ext cx="1661553" cy="1653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Intentions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having a plan to avoid unintended pregnancy and stay safe)</a:t>
          </a:r>
          <a:endParaRPr lang="en-US" sz="1100" kern="1200" dirty="0"/>
        </a:p>
      </dsp:txBody>
      <dsp:txXfrm>
        <a:off x="3752189" y="4294263"/>
        <a:ext cx="1174895" cy="1169113"/>
      </dsp:txXfrm>
    </dsp:sp>
    <dsp:sp modelId="{72E897FF-55F9-4AE9-BEB5-70D32F2D9FE1}">
      <dsp:nvSpPr>
        <dsp:cNvPr id="0" name=""/>
        <dsp:cNvSpPr/>
      </dsp:nvSpPr>
      <dsp:spPr>
        <a:xfrm rot="9000000">
          <a:off x="3274062" y="3372950"/>
          <a:ext cx="24259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4259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9292" y="3383040"/>
        <a:ext cx="12129" cy="12129"/>
      </dsp:txXfrm>
    </dsp:sp>
    <dsp:sp modelId="{4BBD4303-B34A-4E2F-89FC-77B7CEAE441B}">
      <dsp:nvSpPr>
        <dsp:cNvPr id="0" name=""/>
        <dsp:cNvSpPr/>
      </dsp:nvSpPr>
      <dsp:spPr>
        <a:xfrm>
          <a:off x="1766620" y="2996874"/>
          <a:ext cx="1621491" cy="1728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Knowledge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Knowing how and where to find quality sexual health information and services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2004082" y="3250080"/>
        <a:ext cx="1146567" cy="1222584"/>
      </dsp:txXfrm>
    </dsp:sp>
    <dsp:sp modelId="{19B88271-4D1C-4690-AD48-42C7EA49DEE1}">
      <dsp:nvSpPr>
        <dsp:cNvPr id="0" name=""/>
        <dsp:cNvSpPr/>
      </dsp:nvSpPr>
      <dsp:spPr>
        <a:xfrm rot="12600000">
          <a:off x="3277356" y="2283472"/>
          <a:ext cx="23905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9059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0910" y="2293650"/>
        <a:ext cx="11952" cy="11952"/>
      </dsp:txXfrm>
    </dsp:sp>
    <dsp:sp modelId="{B5D689D7-D638-45C6-86F2-FC648E5FDB87}">
      <dsp:nvSpPr>
        <dsp:cNvPr id="0" name=""/>
        <dsp:cNvSpPr/>
      </dsp:nvSpPr>
      <dsp:spPr>
        <a:xfrm>
          <a:off x="1749842" y="1001954"/>
          <a:ext cx="1655048" cy="1649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outcomes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understanding that unintended pregnancy could be a challenging experience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1992218" y="1243451"/>
        <a:ext cx="1170296" cy="116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D54B-BAC0-46AC-8882-A22B418B274B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B61B-065C-4F2F-86DC-CCD4B978C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6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3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86" y="2852395"/>
            <a:ext cx="9144000" cy="2498082"/>
          </a:xfrm>
        </p:spPr>
        <p:txBody>
          <a:bodyPr>
            <a:normAutofit fontScale="92500" lnSpcReduction="20000"/>
          </a:bodyPr>
          <a:lstStyle/>
          <a:p>
            <a:r>
              <a:rPr lang="en-GB" sz="5100" dirty="0" smtClean="0">
                <a:solidFill>
                  <a:schemeClr val="accent1">
                    <a:lumMod val="50000"/>
                  </a:schemeClr>
                </a:solidFill>
              </a:rPr>
              <a:t>NORTHERN IRELAND</a:t>
            </a:r>
          </a:p>
          <a:p>
            <a:endParaRPr lang="en-GB" sz="3300" u="sng" dirty="0">
              <a:solidFill>
                <a:srgbClr val="FF0000"/>
              </a:solidFill>
            </a:endParaRPr>
          </a:p>
          <a:p>
            <a:endParaRPr lang="en-GB" sz="3300" u="sng" dirty="0" smtClean="0">
              <a:solidFill>
                <a:srgbClr val="FF0000"/>
              </a:solidFill>
            </a:endParaRPr>
          </a:p>
          <a:p>
            <a:r>
              <a:rPr lang="en-GB" sz="2600" dirty="0" smtClean="0">
                <a:solidFill>
                  <a:srgbClr val="FF0000"/>
                </a:solidFill>
              </a:rPr>
              <a:t>USE THIS FILE IF YOU ARE DELIVERING </a:t>
            </a:r>
            <a:r>
              <a:rPr lang="en-GB" sz="2600" u="sng" dirty="0" smtClean="0">
                <a:solidFill>
                  <a:srgbClr val="FF0000"/>
                </a:solidFill>
              </a:rPr>
              <a:t>FOUR LESSONS</a:t>
            </a:r>
          </a:p>
          <a:p>
            <a:r>
              <a:rPr lang="en-GB" sz="2600" dirty="0" smtClean="0">
                <a:solidFill>
                  <a:srgbClr val="FF0000"/>
                </a:solidFill>
              </a:rPr>
              <a:t>(DELIVERY OPTION A)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168" y="0"/>
            <a:ext cx="3395832" cy="2607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8238"/>
            <a:ext cx="9255967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Jack: Classroom Slides</a:t>
            </a:r>
          </a:p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31" y="5732589"/>
            <a:ext cx="1160780" cy="4203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32154" y="5533357"/>
            <a:ext cx="4852034" cy="731520"/>
            <a:chOff x="1413616" y="0"/>
            <a:chExt cx="5180224" cy="796925"/>
          </a:xfrm>
        </p:grpSpPr>
        <p:pic>
          <p:nvPicPr>
            <p:cNvPr id="10" name="Picture 9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2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i="1" dirty="0" smtClean="0"/>
              <a:t>Previously on Jack: </a:t>
            </a:r>
            <a:r>
              <a:rPr lang="en-US" dirty="0" smtClean="0"/>
              <a:t>IVD Recap Video</a:t>
            </a:r>
          </a:p>
          <a:p>
            <a:r>
              <a:rPr lang="en-US" dirty="0" smtClean="0"/>
              <a:t>What about Emma?</a:t>
            </a:r>
          </a:p>
          <a:p>
            <a:r>
              <a:rPr lang="en-US" dirty="0" smtClean="0"/>
              <a:t>If I had to look after a baby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Fact or Fiction?</a:t>
            </a:r>
          </a:p>
          <a:p>
            <a:r>
              <a:rPr lang="en-US" dirty="0"/>
              <a:t>Wallet Card Homework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75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IVD Recap Video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on </a:t>
            </a:r>
            <a:r>
              <a:rPr lang="en-US" i="1" dirty="0" smtClean="0"/>
              <a:t>Jack</a:t>
            </a:r>
            <a:r>
              <a:rPr lang="is-I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Find online version here: </a:t>
            </a:r>
            <a:r>
              <a:rPr lang="en-US" u="sng" dirty="0" smtClean="0"/>
              <a:t>www.qub.ac.uk/if-i-were-jack/resources/teachers</a:t>
            </a:r>
            <a:r>
              <a:rPr lang="en-US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74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about Emma?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630" y="1494155"/>
            <a:ext cx="10515600" cy="666115"/>
          </a:xfrm>
        </p:spPr>
        <p:txBody>
          <a:bodyPr/>
          <a:lstStyle/>
          <a:p>
            <a:r>
              <a:rPr lang="en-US" sz="2000" u="sng" dirty="0"/>
              <a:t>Instructions: </a:t>
            </a:r>
            <a:r>
              <a:rPr lang="en-US" sz="2000" dirty="0"/>
              <a:t>  Think about the possible positive and negative outcomes for Emma of keeping the baby, having the baby adopted or having an abortion. </a:t>
            </a:r>
            <a:endParaRPr lang="en-US" sz="2000" u="sng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5394"/>
              </p:ext>
            </p:extLst>
          </p:nvPr>
        </p:nvGraphicFramePr>
        <p:xfrm>
          <a:off x="3086100" y="2354579"/>
          <a:ext cx="5381166" cy="40658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702446"/>
                <a:gridCol w="2678720"/>
              </a:tblGrid>
              <a:tr h="2808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1: Keeping the baby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288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2: Having the baby adopted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NEGATIVES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415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   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3: Having an abortion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Had to Look </a:t>
            </a:r>
            <a:r>
              <a:rPr lang="en-GB" sz="3200" i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fter a Baby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99758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/>
              <a:t>Look at the </a:t>
            </a:r>
            <a:r>
              <a:rPr lang="en-US" sz="2000" dirty="0" smtClean="0"/>
              <a:t>handout of a schedule </a:t>
            </a:r>
            <a:r>
              <a:rPr lang="en-US" sz="2000" dirty="0"/>
              <a:t>for a typical 6-month old baby and their parent. In the second column write what you would normally be doing at that time of day on a normal Saturday and then answer the questions on the back.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0710" y="2914650"/>
            <a:ext cx="5783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schedule?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Do you think having to look after a baby now would have an impact on your life?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you miss anything if you had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might be the positives of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would be the hardest thing for you about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having a baby now impact on your future? How?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2766059"/>
            <a:ext cx="4026378" cy="29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</a:t>
            </a:r>
          </a:p>
          <a:p>
            <a:r>
              <a:rPr lang="en-GB" dirty="0" smtClean="0"/>
              <a:t>You can get pregnant the first time you have sex.</a:t>
            </a:r>
          </a:p>
          <a:p>
            <a:r>
              <a:rPr lang="en-GB" dirty="0" smtClean="0"/>
              <a:t>Teenagers who have a child together usually end up getting married to each other. </a:t>
            </a:r>
          </a:p>
          <a:p>
            <a:r>
              <a:rPr lang="en-GB" dirty="0" smtClean="0"/>
              <a:t>The only way to avoid pregnancy is to not have sex.</a:t>
            </a:r>
          </a:p>
          <a:p>
            <a:r>
              <a:rPr lang="en-GB" dirty="0" smtClean="0"/>
              <a:t>Contraception is really expensive.</a:t>
            </a:r>
          </a:p>
          <a:p>
            <a:r>
              <a:rPr lang="en-GB" dirty="0" smtClean="0"/>
              <a:t>It’s illegal to have an abortion in NI.</a:t>
            </a:r>
          </a:p>
          <a:p>
            <a:r>
              <a:rPr lang="en-GB" dirty="0" smtClean="0"/>
              <a:t>In NI, It’s illegal to have sex before the age of 16.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2675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You can get pregnant the first time you have sex.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Teenagers who have a child together usually end up getting married to each other.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The only way to avoid pregnancy is to not have sex.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Contraception is really expensive. </a:t>
            </a:r>
            <a:r>
              <a:rPr lang="en-GB" dirty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/>
              <a:t>It’s illegal to have an abortion in </a:t>
            </a:r>
            <a:r>
              <a:rPr lang="en-GB" dirty="0" smtClean="0"/>
              <a:t>NI.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It’s illegal to have sex before the age of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6050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223510" y="1868170"/>
            <a:ext cx="6301740" cy="283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Have a look at the websites listed.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See if you can find anything interesting.</a:t>
            </a:r>
          </a:p>
          <a:p>
            <a:r>
              <a:rPr lang="en-GB" dirty="0" smtClean="0"/>
              <a:t>See if you can find out something you didn't know before.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97" y="1868170"/>
            <a:ext cx="3305636" cy="3667637"/>
          </a:xfrm>
        </p:spPr>
      </p:pic>
    </p:spTree>
    <p:extLst>
      <p:ext uri="{BB962C8B-B14F-4D97-AF65-F5344CB8AC3E}">
        <p14:creationId xmlns:p14="http://schemas.microsoft.com/office/powerpoint/2010/main" val="13529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3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Wallet cards</a:t>
            </a:r>
          </a:p>
          <a:p>
            <a:r>
              <a:rPr lang="en-US" dirty="0" smtClean="0"/>
              <a:t>Jack Forum Dilemmas</a:t>
            </a:r>
          </a:p>
          <a:p>
            <a:r>
              <a:rPr lang="en-US" dirty="0"/>
              <a:t>Online Scavenger </a:t>
            </a:r>
            <a:r>
              <a:rPr lang="en-US" dirty="0" smtClean="0"/>
              <a:t>Hunt</a:t>
            </a:r>
          </a:p>
          <a:p>
            <a:r>
              <a:rPr lang="en-US" dirty="0" smtClean="0"/>
              <a:t>JACK </a:t>
            </a:r>
            <a:r>
              <a:rPr lang="en-US" dirty="0"/>
              <a:t>Survey Homework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Review: 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52060" y="1825625"/>
            <a:ext cx="6301740" cy="2837815"/>
          </a:xfrm>
        </p:spPr>
        <p:txBody>
          <a:bodyPr>
            <a:normAutofit/>
          </a:bodyPr>
          <a:lstStyle/>
          <a:p>
            <a:r>
              <a:rPr lang="en-GB" dirty="0" smtClean="0"/>
              <a:t>Did you look at the websites?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What did you think of them?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interesting?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you didn't know?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8" name="Content Placeholder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97" y="1868170"/>
            <a:ext cx="3305636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Jack Forum Dilemmas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74612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 smtClean="0"/>
              <a:t>Read the dilemmas and responses posted on the Jack Forum and discuss them as </a:t>
            </a:r>
            <a:r>
              <a:rPr lang="en-US" sz="2000" smtClean="0"/>
              <a:t>a whole group.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29943" y="2508206"/>
            <a:ext cx="57835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</a:t>
            </a:r>
            <a:r>
              <a:rPr lang="en-US" dirty="0" smtClean="0"/>
              <a:t>dilemmas and the advice given?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Would you offer any different or additional advice to anyone?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Remember the JACK online forum is not a real forum! 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You can discuss issues such as these online on the ChildLine website.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2508206"/>
            <a:ext cx="3507740" cy="36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r>
              <a:rPr lang="en-US" i="1" dirty="0" smtClean="0"/>
              <a:t>If I were Jack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smtClean="0"/>
              <a:t>Ground Rules</a:t>
            </a:r>
          </a:p>
          <a:p>
            <a:r>
              <a:rPr lang="en-US" dirty="0" smtClean="0"/>
              <a:t>If I Were Jack Interactive Video Drama</a:t>
            </a:r>
          </a:p>
          <a:p>
            <a:r>
              <a:rPr lang="en-US" dirty="0"/>
              <a:t>Pause: Fast-forward: </a:t>
            </a:r>
            <a:r>
              <a:rPr lang="en-US" dirty="0" smtClean="0"/>
              <a:t>Rewind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Scavenger Hunt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8259" y="1825625"/>
            <a:ext cx="10515600" cy="4351338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pPr marL="514350" indent="-514350">
              <a:buAutoNum type="arabicPeriod"/>
            </a:pPr>
            <a:r>
              <a:rPr lang="en-US" dirty="0" smtClean="0"/>
              <a:t>List </a:t>
            </a:r>
            <a:r>
              <a:rPr lang="en-US" dirty="0"/>
              <a:t>three reasons why young people say they want to wait until they are older to have sex.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List </a:t>
            </a:r>
            <a:r>
              <a:rPr lang="en-US" dirty="0"/>
              <a:t>four places where you can get free contraception.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out one thing you didn’t know about sex and the law.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seven methods of contraception. Which method prevents both sexually transmitted infections and pregnancy?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number could you call for confidential information and advice about relationships, sex and pregnancy? What other ways can you contact ChildLine?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968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FF0000"/>
                </a:solidFill>
              </a:rPr>
              <a:t>Instructions: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Ask your parent/carer (or another </a:t>
            </a:r>
            <a:r>
              <a:rPr lang="en-GB" u="sng" dirty="0" smtClean="0"/>
              <a:t>trusted</a:t>
            </a:r>
            <a:r>
              <a:rPr lang="en-GB" dirty="0" smtClean="0"/>
              <a:t> </a:t>
            </a:r>
            <a:r>
              <a:rPr lang="en-GB" u="sng" dirty="0" smtClean="0"/>
              <a:t>adult</a:t>
            </a:r>
            <a:r>
              <a:rPr lang="en-GB" dirty="0" smtClean="0"/>
              <a:t> such as an older brother/sister, aunt/uncle or grandparent) to watch the Jack film or read the script.</a:t>
            </a:r>
          </a:p>
          <a:p>
            <a:r>
              <a:rPr lang="en-GB" dirty="0" smtClean="0"/>
              <a:t>Afterwards ask them to answer the 3 questions. </a:t>
            </a:r>
          </a:p>
          <a:p>
            <a:r>
              <a:rPr lang="en-GB" dirty="0" smtClean="0"/>
              <a:t>You don’t have to hand in the survey and you will keep their answers confidential. </a:t>
            </a:r>
          </a:p>
          <a:p>
            <a:r>
              <a:rPr lang="en-GB" dirty="0" smtClean="0"/>
              <a:t>We’ve sent your parents/carers a letter telling them about this activity.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1" y="1821667"/>
            <a:ext cx="3792499" cy="36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Survey</a:t>
            </a:r>
          </a:p>
          <a:p>
            <a:r>
              <a:rPr lang="en-US" dirty="0"/>
              <a:t>Staying Safe </a:t>
            </a:r>
            <a:r>
              <a:rPr lang="en-US" dirty="0" smtClean="0"/>
              <a:t>Scenarios</a:t>
            </a:r>
          </a:p>
          <a:p>
            <a:r>
              <a:rPr lang="en-US" dirty="0"/>
              <a:t>Controversial Statements</a:t>
            </a:r>
          </a:p>
          <a:p>
            <a:r>
              <a:rPr lang="en-US" dirty="0"/>
              <a:t>My Plan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 smtClean="0">
                <a:solidFill>
                  <a:srgbClr val="FF0000"/>
                </a:solidFill>
              </a:rPr>
              <a:t>Discussion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Did you do the activity? </a:t>
            </a:r>
          </a:p>
          <a:p>
            <a:r>
              <a:rPr lang="en-GB" dirty="0" smtClean="0"/>
              <a:t>Who did you survey?</a:t>
            </a:r>
          </a:p>
          <a:p>
            <a:r>
              <a:rPr lang="en-GB" dirty="0" smtClean="0"/>
              <a:t>How was it speaking to this person about these issues?</a:t>
            </a:r>
          </a:p>
          <a:p>
            <a:r>
              <a:rPr lang="en-GB" dirty="0" smtClean="0"/>
              <a:t>Were you surprised by their responses to the questions?</a:t>
            </a:r>
          </a:p>
          <a:p>
            <a:endParaRPr lang="en-GB" dirty="0" smtClean="0"/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79" y="2075913"/>
            <a:ext cx="3792499" cy="36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go to a party and have way too much to drink. The next thing you know you are in a bedroom with someone who is expecting to have sex with you. This is not what you want.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Someone wants to have sex with you but neither of you have a condom. The other person thinks you should risk it. You don’t think it’s a good idea but they keep trying to persuade you.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i="1" dirty="0">
                <a:solidFill>
                  <a:prstClr val="black"/>
                </a:solidFill>
              </a:rPr>
              <a:t>Your boyfriend/ girlfriend wants to have sex with you, but you don’t feel ready. </a:t>
            </a:r>
            <a:r>
              <a:rPr lang="en-US" sz="2600" i="1" dirty="0">
                <a:solidFill>
                  <a:srgbClr val="FF0000"/>
                </a:solidFill>
              </a:rPr>
              <a:t>What would you say?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really want to have sex with your girlfriend/boyfriend but she/he doesn’t want to.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have sex with someone and afterwards you </a:t>
            </a:r>
            <a:r>
              <a:rPr lang="en-US" sz="2600" dirty="0" err="1">
                <a:solidFill>
                  <a:prstClr val="black"/>
                </a:solidFill>
              </a:rPr>
              <a:t>realise</a:t>
            </a:r>
            <a:r>
              <a:rPr lang="en-US" sz="2600" dirty="0">
                <a:solidFill>
                  <a:prstClr val="black"/>
                </a:solidFill>
              </a:rPr>
              <a:t> that the condom has split.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want to have sex with a girl and you don’t have a condom. She says ‘it’s OK’ and you assume she’s on the pill. Later you regret having unprotected sex.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are with someone who is drunk. She/he says she/he wants to have sex with you now. </a:t>
            </a:r>
            <a:r>
              <a:rPr lang="en-US" sz="2600" i="1">
                <a:solidFill>
                  <a:srgbClr val="FF0000"/>
                </a:solidFill>
              </a:rPr>
              <a:t>What would you say?</a:t>
            </a:r>
            <a:endParaRPr lang="en-US" sz="2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REMEMBER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you are having sex, </a:t>
            </a:r>
            <a:r>
              <a:rPr lang="en-US" u="sng" dirty="0"/>
              <a:t>always</a:t>
            </a:r>
            <a:r>
              <a:rPr lang="en-US" dirty="0"/>
              <a:t> use a condom. It will protect you from unplanned pregnancy and sexually transmitted infections (STIs</a:t>
            </a:r>
            <a:r>
              <a:rPr lang="en-US" dirty="0" smtClean="0"/>
              <a:t>).</a:t>
            </a:r>
          </a:p>
          <a:p>
            <a:r>
              <a:rPr lang="en-US" dirty="0"/>
              <a:t>If you have unprotected sex, girls should get emergency contraception as soon as possible and both boys and girls should get get checked for sexually transmitted infections. </a:t>
            </a:r>
          </a:p>
          <a:p>
            <a:r>
              <a:rPr lang="en-US" dirty="0" smtClean="0"/>
              <a:t>The </a:t>
            </a:r>
            <a:r>
              <a:rPr lang="en-US" dirty="0"/>
              <a:t>‘age of consent’ is 16 but this </a:t>
            </a:r>
            <a:r>
              <a:rPr lang="en-US" u="sng" dirty="0"/>
              <a:t>does not</a:t>
            </a:r>
            <a:r>
              <a:rPr lang="en-US" dirty="0"/>
              <a:t> mean that you should have sex at that age. This law exists to protect those under 16 from sexual abuse.  It’s totally OK to wait until you are ready. </a:t>
            </a:r>
            <a:endParaRPr lang="en-US" dirty="0" smtClean="0"/>
          </a:p>
          <a:p>
            <a:r>
              <a:rPr lang="en-US" dirty="0"/>
              <a:t>Never assume the person you are having sex with is sorted for contraception. If you want to avoid pregnancy and STIs, you need to know what contraception you will use. </a:t>
            </a:r>
            <a:endParaRPr lang="en-US" dirty="0" smtClean="0"/>
          </a:p>
          <a:p>
            <a:r>
              <a:rPr lang="en-US" dirty="0"/>
              <a:t>If you think you might have sex, you should always carry condoms with you. </a:t>
            </a:r>
            <a:endParaRPr lang="en-US" dirty="0" smtClean="0"/>
          </a:p>
          <a:p>
            <a:r>
              <a:rPr lang="en-US" dirty="0"/>
              <a:t>No always means no. If you want to have sex, you must always make sure that you’re both happy and comfortable doing so, and that the other person has consented. </a:t>
            </a:r>
            <a:endParaRPr lang="en-US" dirty="0" smtClean="0"/>
          </a:p>
          <a:p>
            <a:r>
              <a:rPr lang="en-US" dirty="0"/>
              <a:t>Having sex with someone who is drunk or has taken drugs is wrong because they may be not be able to consent to having sex – that is fully say yes to having sex. When someone doesn’t consent, that’s sexual assault. </a:t>
            </a:r>
            <a:endParaRPr lang="en-US" dirty="0" smtClean="0"/>
          </a:p>
          <a:p>
            <a:r>
              <a:rPr lang="en-US" dirty="0"/>
              <a:t>Boys and girls have equal responsibility to avoid unintended pregnancy and STIs.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Controversial Statements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4472" y="1585147"/>
            <a:ext cx="427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Some women wear clothes that ask for sex</a:t>
            </a:r>
            <a:endParaRPr lang="en-U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543366" y="2031273"/>
            <a:ext cx="319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A woman’s place is in the home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8761" y="1590592"/>
            <a:ext cx="487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Men are better at making decisions than women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6904" y="3588075"/>
            <a:ext cx="37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Women who carry condoms are sluts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234" y="26570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Men should go out to work and women should stay at home and look after the children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904" y="2017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Teenagers from poor families are more likely to have an unplanned baby than teenagers from rich families</a:t>
            </a:r>
            <a:endParaRPr lang="en-US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327653" y="3623482"/>
            <a:ext cx="4950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If you haven’t had sex by the time you’re 18, there must be something wrong with you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0874" y="3038471"/>
            <a:ext cx="307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Abortion is always wrong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1124" y="3973099"/>
            <a:ext cx="406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Only people with money have abortions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01304" y="3134404"/>
            <a:ext cx="478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Religious women would never have an abortion</a:t>
            </a:r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5547" y="4350071"/>
            <a:ext cx="3140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Marriage is an end to freedom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72856" y="4391271"/>
            <a:ext cx="380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The only thing men think about is sex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29383" y="4520717"/>
            <a:ext cx="298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Pregnancy is a women’s issue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181" y="5420436"/>
            <a:ext cx="420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Contraception is a woman’s responsibility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9651" y="4887720"/>
            <a:ext cx="480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should be married before you have children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1293" y="5218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Men pretend they’ve had more sex than they really have and women pretend they’ve had less sex than they really 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My Plan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4"/>
            <a:ext cx="10655097" cy="3955378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373" y="1242910"/>
            <a:ext cx="11483546" cy="407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180" marR="0"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 </a:t>
            </a: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Instructions: </a:t>
            </a:r>
            <a:r>
              <a:rPr lang="en-US" sz="2000" dirty="0">
                <a:ea typeface="Arial" charset="0"/>
              </a:rPr>
              <a:t>Think about how you would feel if you were in a heterosexual relationship and you or your partner got pregnant now. Think about the questions </a:t>
            </a:r>
            <a:r>
              <a:rPr lang="en-US" sz="2000" dirty="0" smtClean="0">
                <a:ea typeface="Arial" charset="0"/>
              </a:rPr>
              <a:t>on the handout and </a:t>
            </a:r>
            <a:r>
              <a:rPr lang="en-US" sz="2000" dirty="0">
                <a:ea typeface="Arial" charset="0"/>
              </a:rPr>
              <a:t>write your answers in the spaces provided. </a:t>
            </a:r>
            <a:endParaRPr lang="en-US" sz="2000" dirty="0" smtClean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i="1" u="sng" dirty="0" smtClean="0">
                <a:ea typeface="Arial" charset="0"/>
              </a:rPr>
              <a:t>Your </a:t>
            </a:r>
            <a:r>
              <a:rPr lang="en-US" sz="2000" i="1" u="sng" dirty="0">
                <a:ea typeface="Arial" charset="0"/>
              </a:rPr>
              <a:t>answers are confidential and will not be collected by the teacher</a:t>
            </a:r>
            <a:r>
              <a:rPr lang="en-US" sz="2000" i="1" u="sng" dirty="0" smtClean="0">
                <a:ea typeface="Arial" charset="0"/>
              </a:rPr>
              <a:t>.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ffectLst/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ea typeface="Arial" charset="0"/>
              </a:rPr>
              <a:t>DISCUSSION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How confident are you in your plan?</a:t>
            </a: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endParaRPr lang="en-US" sz="24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Are there other things you need to know or find out?</a:t>
            </a:r>
            <a:endParaRPr lang="en-US" sz="2400" dirty="0">
              <a:effectLst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 Programme Wrap-Up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DISCUSSION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Did you enjoy using the If I Were Jack resource?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What messages will you take away with you?</a:t>
            </a:r>
            <a:endParaRPr lang="en-US" sz="3200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56" y="5783886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37885" y="5570426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0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Introduction to the Programme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During the next four lessons we’ll be learning about </a:t>
            </a:r>
            <a:r>
              <a:rPr lang="en-US" sz="2400" b="1" dirty="0" smtClean="0"/>
              <a:t>unintended teenage pregnancy </a:t>
            </a:r>
            <a:r>
              <a:rPr lang="en-US" sz="2400" dirty="0" smtClean="0"/>
              <a:t>and</a:t>
            </a:r>
            <a:r>
              <a:rPr lang="en-US" sz="2400" b="1" dirty="0" smtClean="0"/>
              <a:t> staying safe </a:t>
            </a:r>
            <a:r>
              <a:rPr lang="en-US" sz="2400" dirty="0" smtClean="0"/>
              <a:t>when it comes to relationships, sex &amp; pregnancy.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‘</a:t>
            </a:r>
            <a:r>
              <a:rPr lang="en-US" sz="2400" b="1" dirty="0" smtClean="0"/>
              <a:t>Unintended</a:t>
            </a:r>
            <a:r>
              <a:rPr lang="en-US" sz="2400" dirty="0" smtClean="0"/>
              <a:t>’ teenage </a:t>
            </a:r>
            <a:r>
              <a:rPr lang="en-US" sz="2400" dirty="0"/>
              <a:t>pregnancy is when a teenager gets pregnant without </a:t>
            </a:r>
            <a:r>
              <a:rPr lang="en-US" sz="2400" dirty="0" smtClean="0"/>
              <a:t>expecting </a:t>
            </a:r>
            <a:r>
              <a:rPr lang="en-US" sz="2400" dirty="0"/>
              <a:t>to or wanting to at that time. </a:t>
            </a:r>
            <a:r>
              <a:rPr lang="en-US" sz="2400" dirty="0" smtClean="0"/>
              <a:t>Sometimes called ‘unplanned </a:t>
            </a:r>
            <a:r>
              <a:rPr lang="en-US" sz="2400" dirty="0"/>
              <a:t>pregnancy</a:t>
            </a:r>
            <a:r>
              <a:rPr lang="en-US" sz="2400" dirty="0" smtClean="0"/>
              <a:t>’.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to do if you feel </a:t>
            </a:r>
            <a:r>
              <a:rPr lang="en-US" sz="2400" b="1" dirty="0" smtClean="0"/>
              <a:t>upset</a:t>
            </a:r>
            <a:r>
              <a:rPr lang="en-US" sz="2400" dirty="0" smtClean="0"/>
              <a:t> about anything</a:t>
            </a:r>
            <a:r>
              <a:rPr lang="is-I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Thinking this doesn't apply to you?</a:t>
            </a:r>
          </a:p>
        </p:txBody>
      </p:sp>
    </p:spTree>
    <p:extLst>
      <p:ext uri="{BB962C8B-B14F-4D97-AF65-F5344CB8AC3E}">
        <p14:creationId xmlns:p14="http://schemas.microsoft.com/office/powerpoint/2010/main" val="985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is If I Were Jack?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help us learn about teenage pregnancy we’ll be using the </a:t>
            </a:r>
            <a:r>
              <a:rPr lang="en-US" b="1" i="1" dirty="0" smtClean="0"/>
              <a:t>If I </a:t>
            </a:r>
            <a:r>
              <a:rPr lang="en-US" b="1" i="1" dirty="0"/>
              <a:t>w</a:t>
            </a:r>
            <a:r>
              <a:rPr lang="en-US" b="1" i="1" dirty="0" smtClean="0"/>
              <a:t>ere Jack</a:t>
            </a:r>
            <a:r>
              <a:rPr lang="en-US" b="1" dirty="0" smtClean="0"/>
              <a:t> </a:t>
            </a:r>
            <a:r>
              <a:rPr lang="en-US" dirty="0" smtClean="0"/>
              <a:t>resource.</a:t>
            </a:r>
          </a:p>
          <a:p>
            <a:r>
              <a:rPr lang="en-GB" dirty="0" smtClean="0"/>
              <a:t>We start with a film about Jack and Emma.</a:t>
            </a:r>
            <a:endParaRPr lang="en-US" dirty="0" smtClean="0"/>
          </a:p>
          <a:p>
            <a:r>
              <a:rPr lang="en-US" dirty="0" smtClean="0"/>
              <a:t>Followed by 11 other activities over the next four lessons.</a:t>
            </a:r>
          </a:p>
          <a:p>
            <a:r>
              <a:rPr lang="en-US" dirty="0"/>
              <a:t>It’s </a:t>
            </a:r>
            <a:r>
              <a:rPr lang="en-US" b="1" dirty="0"/>
              <a:t>a little different </a:t>
            </a:r>
            <a:r>
              <a:rPr lang="en-US" dirty="0"/>
              <a:t>than other resources because:</a:t>
            </a:r>
          </a:p>
          <a:p>
            <a:pPr lvl="1"/>
            <a:r>
              <a:rPr lang="en-US" dirty="0"/>
              <a:t>It has been developed by researchers, sexual health experts and </a:t>
            </a:r>
            <a:r>
              <a:rPr lang="en-US" b="1" dirty="0" smtClean="0"/>
              <a:t>teenagers;</a:t>
            </a:r>
            <a:endParaRPr lang="en-US" b="1" dirty="0"/>
          </a:p>
          <a:p>
            <a:pPr lvl="1"/>
            <a:r>
              <a:rPr lang="en-US" dirty="0"/>
              <a:t>It’s the only resource </a:t>
            </a:r>
            <a:r>
              <a:rPr lang="en-US" dirty="0" smtClean="0"/>
              <a:t>about teenage pregnancy that </a:t>
            </a:r>
            <a:r>
              <a:rPr lang="en-US" dirty="0"/>
              <a:t>considers the </a:t>
            </a:r>
            <a:r>
              <a:rPr lang="en-US" b="1" dirty="0"/>
              <a:t>boy’s (and the girl’s) </a:t>
            </a:r>
            <a:r>
              <a:rPr lang="en-US" dirty="0"/>
              <a:t>point of </a:t>
            </a:r>
            <a:r>
              <a:rPr lang="en-US" dirty="0" smtClean="0"/>
              <a:t>view;</a:t>
            </a:r>
          </a:p>
          <a:p>
            <a:pPr lvl="1"/>
            <a:r>
              <a:rPr lang="en-US" dirty="0" smtClean="0"/>
              <a:t>It’s based on </a:t>
            </a:r>
            <a:r>
              <a:rPr lang="en-US" b="1" dirty="0" smtClean="0"/>
              <a:t>evidence</a:t>
            </a:r>
            <a:r>
              <a:rPr lang="en-US" dirty="0" smtClean="0"/>
              <a:t> about what helps young people stay safe and avoid unintended teenage pregnancy.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67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Theory of Change Model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…or ...how it works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430" y="1497330"/>
            <a:ext cx="2583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Relationships, sex and pregnancy can all be really </a:t>
            </a:r>
            <a:r>
              <a:rPr lang="en-US" b="1" i="1" dirty="0"/>
              <a:t>positive experiences </a:t>
            </a:r>
            <a:r>
              <a:rPr lang="en-US" i="1" dirty="0"/>
              <a:t>when you are </a:t>
            </a:r>
            <a:r>
              <a:rPr lang="en-US" b="1" i="1" dirty="0"/>
              <a:t>prepared and ready </a:t>
            </a:r>
            <a:r>
              <a:rPr lang="en-US" i="1" dirty="0"/>
              <a:t>for them.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The purpose </a:t>
            </a:r>
            <a:r>
              <a:rPr lang="en-US" i="1" dirty="0"/>
              <a:t>of this resource is to give you the </a:t>
            </a:r>
            <a:r>
              <a:rPr lang="en-US" b="1" i="1" dirty="0"/>
              <a:t>knowledge</a:t>
            </a:r>
            <a:r>
              <a:rPr lang="en-US" i="1" dirty="0"/>
              <a:t>, </a:t>
            </a:r>
            <a:r>
              <a:rPr lang="en-US" b="1" i="1" dirty="0"/>
              <a:t>information</a:t>
            </a:r>
            <a:r>
              <a:rPr lang="en-US" i="1" dirty="0"/>
              <a:t> and </a:t>
            </a:r>
            <a:r>
              <a:rPr lang="en-US" b="1" i="1" dirty="0"/>
              <a:t>skills</a:t>
            </a:r>
            <a:r>
              <a:rPr lang="en-US" i="1" dirty="0"/>
              <a:t> you need to help you avoid unintended pregnancy and </a:t>
            </a:r>
            <a:r>
              <a:rPr lang="en-US" i="1" dirty="0" smtClean="0"/>
              <a:t>stay safe.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712719"/>
              </p:ext>
            </p:extLst>
          </p:nvPr>
        </p:nvGraphicFramePr>
        <p:xfrm>
          <a:off x="729442" y="1029739"/>
          <a:ext cx="8711738" cy="567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69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Ground Rules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R: </a:t>
            </a:r>
            <a:r>
              <a:rPr lang="en-US" u="sng" dirty="0"/>
              <a:t>Respect</a:t>
            </a:r>
            <a:r>
              <a:rPr lang="en-US" dirty="0"/>
              <a:t> for everyone’s contribution by </a:t>
            </a:r>
            <a:r>
              <a:rPr lang="en-US" b="1" dirty="0"/>
              <a:t>listening</a:t>
            </a:r>
            <a:r>
              <a:rPr lang="en-US" dirty="0"/>
              <a:t> to one another’s views;</a:t>
            </a:r>
          </a:p>
          <a:p>
            <a:r>
              <a:rPr lang="en-US" b="1" dirty="0"/>
              <a:t>I:</a:t>
            </a:r>
            <a:r>
              <a:rPr lang="en-US" dirty="0"/>
              <a:t> </a:t>
            </a:r>
            <a:r>
              <a:rPr lang="en-US" u="sng" dirty="0"/>
              <a:t>Involvement</a:t>
            </a:r>
            <a:r>
              <a:rPr lang="en-US" dirty="0"/>
              <a:t> in the discussions and activities, when you </a:t>
            </a:r>
            <a:r>
              <a:rPr lang="en-US" b="1" dirty="0"/>
              <a:t>feel comfortable </a:t>
            </a:r>
            <a:r>
              <a:rPr lang="en-US" dirty="0"/>
              <a:t>doing so;</a:t>
            </a:r>
          </a:p>
          <a:p>
            <a:r>
              <a:rPr lang="en-US" b="1" dirty="0"/>
              <a:t>C: </a:t>
            </a:r>
            <a:r>
              <a:rPr lang="en-US" u="sng" dirty="0"/>
              <a:t>Confidentiality</a:t>
            </a:r>
            <a:r>
              <a:rPr lang="en-US" dirty="0"/>
              <a:t> - that we are </a:t>
            </a:r>
            <a:r>
              <a:rPr lang="en-US" b="1" dirty="0"/>
              <a:t>not</a:t>
            </a:r>
            <a:r>
              <a:rPr lang="en-US" dirty="0"/>
              <a:t> going to talk about our own </a:t>
            </a:r>
            <a:r>
              <a:rPr lang="en-US" b="1" dirty="0"/>
              <a:t>personal stories</a:t>
            </a:r>
            <a:r>
              <a:rPr lang="en-US" dirty="0"/>
              <a:t> but we can talk about relationships in general; </a:t>
            </a:r>
          </a:p>
          <a:p>
            <a:r>
              <a:rPr lang="en-US" b="1" dirty="0"/>
              <a:t>E: </a:t>
            </a:r>
            <a:r>
              <a:rPr lang="en-US" u="sng" dirty="0"/>
              <a:t>Equality</a:t>
            </a:r>
            <a:r>
              <a:rPr lang="en-US" b="1" dirty="0"/>
              <a:t> </a:t>
            </a:r>
            <a:r>
              <a:rPr lang="en-US" dirty="0"/>
              <a:t>- we want to acknowledge that </a:t>
            </a:r>
            <a:r>
              <a:rPr lang="en-US" b="1" dirty="0"/>
              <a:t>everyone’s </a:t>
            </a:r>
            <a:r>
              <a:rPr lang="en-US" dirty="0"/>
              <a:t>experience and opinions are </a:t>
            </a:r>
            <a:r>
              <a:rPr lang="en-US" b="1" dirty="0"/>
              <a:t>OK</a:t>
            </a:r>
            <a:r>
              <a:rPr lang="en-US" dirty="0"/>
              <a:t> and there are no ‘right’ or ‘wrong’ </a:t>
            </a:r>
            <a:r>
              <a:rPr lang="en-US" dirty="0" smtClean="0"/>
              <a:t>opinions;</a:t>
            </a:r>
            <a:endParaRPr lang="en-US" dirty="0"/>
          </a:p>
          <a:p>
            <a:r>
              <a:rPr lang="en-US" b="1" dirty="0"/>
              <a:t>S: </a:t>
            </a:r>
            <a:r>
              <a:rPr lang="en-US" u="sng" dirty="0"/>
              <a:t>Stays</a:t>
            </a:r>
            <a:r>
              <a:rPr lang="en-US" dirty="0"/>
              <a:t> – what is said in the room, </a:t>
            </a:r>
            <a:r>
              <a:rPr lang="en-US" b="1" dirty="0"/>
              <a:t>stays in the </a:t>
            </a:r>
            <a:r>
              <a:rPr lang="en-US" b="1" dirty="0" smtClean="0"/>
              <a:t>room.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38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IVD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576976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Link to the online </a:t>
            </a:r>
            <a:r>
              <a:rPr lang="en-US" dirty="0"/>
              <a:t>v</a:t>
            </a:r>
            <a:r>
              <a:rPr lang="en-US" dirty="0" smtClean="0"/>
              <a:t>ersion: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www.qub.ac.uk/if-i-were-jack/resources/ivdnis</a:t>
            </a:r>
            <a:endParaRPr lang="en-US" b="1" u="sng" dirty="0" smtClean="0"/>
          </a:p>
          <a:p>
            <a:endParaRPr lang="en-US" sz="2400" dirty="0" smtClean="0"/>
          </a:p>
          <a:p>
            <a:r>
              <a:rPr lang="en-US" dirty="0" smtClean="0"/>
              <a:t>Username: </a:t>
            </a:r>
            <a:r>
              <a:rPr lang="en-US" dirty="0" smtClean="0">
                <a:solidFill>
                  <a:srgbClr val="FF0000"/>
                </a:solidFill>
              </a:rPr>
              <a:t>[Teacher enter here]</a:t>
            </a:r>
          </a:p>
          <a:p>
            <a:endParaRPr lang="en-US" dirty="0" smtClean="0"/>
          </a:p>
          <a:p>
            <a:r>
              <a:rPr lang="en-US" dirty="0" smtClean="0"/>
              <a:t>Password: </a:t>
            </a:r>
            <a:r>
              <a:rPr lang="en-US" dirty="0">
                <a:solidFill>
                  <a:srgbClr val="FF0000"/>
                </a:solidFill>
              </a:rPr>
              <a:t>[Teacher enter here]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037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01561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FAST-FORWARD</a:t>
            </a:r>
            <a:r>
              <a:rPr lang="en-US" b="1" dirty="0"/>
              <a:t>: </a:t>
            </a:r>
            <a:r>
              <a:rPr lang="en-US" i="1" dirty="0"/>
              <a:t>Let’s talk about what might have happened next…</a:t>
            </a:r>
            <a:endParaRPr lang="en-US" dirty="0"/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REWIND</a:t>
            </a:r>
            <a:r>
              <a:rPr lang="en-US" b="1" dirty="0"/>
              <a:t>: </a:t>
            </a:r>
            <a:r>
              <a:rPr lang="en-US" i="1" dirty="0"/>
              <a:t>Let’s talk about what might have happened…</a:t>
            </a:r>
            <a:endParaRPr lang="en-US" dirty="0"/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PAUSE: </a:t>
            </a:r>
            <a:r>
              <a:rPr lang="en-US" i="1" dirty="0"/>
              <a:t>Let’s talk about the film…</a:t>
            </a:r>
            <a:endParaRPr lang="en-US" u="sng" dirty="0"/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42821" y="16079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Instructions: </a:t>
            </a:r>
            <a:r>
              <a:rPr lang="en-US" sz="2400" dirty="0"/>
              <a:t>It’s time to talk about Jack and Emma! In pairs or in small groups, discuss your thoughts on the questions below and then share your thoughts with the whole group.</a:t>
            </a:r>
            <a:endParaRPr lang="en-US" sz="2400" u="sng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487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Who’s decision is it anyway?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could Jack and Emma have avoided unintended pregnancy?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you think of any positives about becoming a teenage parent?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2048</Words>
  <Application>Microsoft Office PowerPoint</Application>
  <PresentationFormat>Custom</PresentationFormat>
  <Paragraphs>269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LESSON 1</vt:lpstr>
      <vt:lpstr>Introduction to the Programme</vt:lpstr>
      <vt:lpstr>What is If I Were Jack?</vt:lpstr>
      <vt:lpstr>If I Were Jack Theory of Change Model…or ...how it works</vt:lpstr>
      <vt:lpstr>Ground Rules</vt:lpstr>
      <vt:lpstr>If I Were Jack IVD</vt:lpstr>
      <vt:lpstr>Pause: Fast-forward: Rewind</vt:lpstr>
      <vt:lpstr>Pause: Fast-forward: Rewind</vt:lpstr>
      <vt:lpstr>LESSON 2</vt:lpstr>
      <vt:lpstr>IVD Recap Video</vt:lpstr>
      <vt:lpstr>What about Emma?</vt:lpstr>
      <vt:lpstr>If I Had to Look After a Baby…</vt:lpstr>
      <vt:lpstr>Fact or Fiction?</vt:lpstr>
      <vt:lpstr>Fact or Fiction?</vt:lpstr>
      <vt:lpstr>Homework…Wallet Card</vt:lpstr>
      <vt:lpstr>LESSON 3</vt:lpstr>
      <vt:lpstr>Homework Review: Wallet Card</vt:lpstr>
      <vt:lpstr>Jack Forum Dilemmas</vt:lpstr>
      <vt:lpstr>Online Scavenger Hunt</vt:lpstr>
      <vt:lpstr>Homework…JACK Survey</vt:lpstr>
      <vt:lpstr>LESSON 4</vt:lpstr>
      <vt:lpstr>Homework Review…JACK Survey</vt:lpstr>
      <vt:lpstr>Staying Safe Scenarios</vt:lpstr>
      <vt:lpstr>Staying Safe Scenarios</vt:lpstr>
      <vt:lpstr>Controversial Statements</vt:lpstr>
      <vt:lpstr>My Plan</vt:lpstr>
      <vt:lpstr>If I Were Jack Programme Wrap-Up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Curran</dc:creator>
  <cp:lastModifiedBy>Susan Lagdon</cp:lastModifiedBy>
  <cp:revision>89</cp:revision>
  <dcterms:created xsi:type="dcterms:W3CDTF">2017-10-03T10:33:23Z</dcterms:created>
  <dcterms:modified xsi:type="dcterms:W3CDTF">2018-10-22T09:18:12Z</dcterms:modified>
</cp:coreProperties>
</file>