
<file path=[Content_Types].xml><?xml version="1.0" encoding="utf-8"?>
<Types xmlns="http://schemas.openxmlformats.org/package/2006/content-types">
  <Default Extension="png" ContentType="image/png"/>
  <Default Extension="tmp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2"/>
  </p:notesMasterIdLst>
  <p:sldIdLst>
    <p:sldId id="256" r:id="rId2"/>
    <p:sldId id="292" r:id="rId3"/>
    <p:sldId id="307" r:id="rId4"/>
    <p:sldId id="308" r:id="rId5"/>
    <p:sldId id="309" r:id="rId6"/>
    <p:sldId id="311" r:id="rId7"/>
    <p:sldId id="312" r:id="rId8"/>
    <p:sldId id="293" r:id="rId9"/>
    <p:sldId id="310" r:id="rId10"/>
    <p:sldId id="313" r:id="rId11"/>
    <p:sldId id="314" r:id="rId12"/>
    <p:sldId id="315" r:id="rId13"/>
    <p:sldId id="316" r:id="rId14"/>
    <p:sldId id="296" r:id="rId15"/>
    <p:sldId id="317" r:id="rId16"/>
    <p:sldId id="318" r:id="rId17"/>
    <p:sldId id="319" r:id="rId18"/>
    <p:sldId id="321" r:id="rId19"/>
    <p:sldId id="300" r:id="rId20"/>
    <p:sldId id="320" r:id="rId21"/>
    <p:sldId id="322" r:id="rId22"/>
    <p:sldId id="302" r:id="rId23"/>
    <p:sldId id="323" r:id="rId24"/>
    <p:sldId id="324" r:id="rId25"/>
    <p:sldId id="325" r:id="rId26"/>
    <p:sldId id="304" r:id="rId27"/>
    <p:sldId id="326" r:id="rId28"/>
    <p:sldId id="327" r:id="rId29"/>
    <p:sldId id="328" r:id="rId30"/>
    <p:sldId id="329" r:id="rId3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  <p:ext uri="{2D200454-40CA-4A62-9FC3-DE9A4176ACB9}">
      <p15:notes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33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87" autoAdjust="0"/>
    <p:restoredTop sz="86285" autoAdjust="0"/>
  </p:normalViewPr>
  <p:slideViewPr>
    <p:cSldViewPr snapToGrid="0">
      <p:cViewPr>
        <p:scale>
          <a:sx n="107" d="100"/>
          <a:sy n="107" d="100"/>
        </p:scale>
        <p:origin x="-660" y="-66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-19806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8" d="100"/>
          <a:sy n="88" d="100"/>
        </p:scale>
        <p:origin x="2964" y="10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FECA40B-9BA4-4700-AF9E-8C724D041EFB}" type="doc">
      <dgm:prSet loTypeId="urn:microsoft.com/office/officeart/2005/8/layout/radial1" loCatId="cycle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C8AF1EB4-B779-40F6-B617-F006F032D081}">
      <dgm:prSet phldrT="[Text]" custT="1"/>
      <dgm:spPr/>
      <dgm:t>
        <a:bodyPr/>
        <a:lstStyle/>
        <a:p>
          <a:r>
            <a:rPr lang="en-US" sz="2000" b="1" dirty="0" smtClean="0"/>
            <a:t>Avoiding </a:t>
          </a:r>
          <a:r>
            <a:rPr lang="en-US" sz="2000" b="1" smtClean="0"/>
            <a:t>unintended pregnancy</a:t>
          </a:r>
          <a:endParaRPr lang="en-US" sz="2000" b="1" dirty="0"/>
        </a:p>
      </dgm:t>
    </dgm:pt>
    <dgm:pt modelId="{E65CDCA7-ABAB-4DED-93CC-CB417DD3AA0B}" type="parTrans" cxnId="{B1C4132B-4CF0-473C-83BC-C4C8E161ADC4}">
      <dgm:prSet/>
      <dgm:spPr/>
      <dgm:t>
        <a:bodyPr/>
        <a:lstStyle/>
        <a:p>
          <a:endParaRPr lang="en-US"/>
        </a:p>
      </dgm:t>
    </dgm:pt>
    <dgm:pt modelId="{6745B0B7-41A2-4CF0-96BC-1BD2CF445558}" type="sibTrans" cxnId="{B1C4132B-4CF0-473C-83BC-C4C8E161ADC4}">
      <dgm:prSet/>
      <dgm:spPr/>
      <dgm:t>
        <a:bodyPr/>
        <a:lstStyle/>
        <a:p>
          <a:endParaRPr lang="en-US"/>
        </a:p>
      </dgm:t>
    </dgm:pt>
    <dgm:pt modelId="{84717FE3-A299-427D-ACAD-12ED1BDADD5A}">
      <dgm:prSet phldrT="[Text]" custT="1"/>
      <dgm:spPr>
        <a:solidFill>
          <a:srgbClr val="7030A0"/>
        </a:solidFill>
        <a:ln>
          <a:solidFill>
            <a:srgbClr val="7030A0"/>
          </a:solidFill>
        </a:ln>
      </dgm:spPr>
      <dgm:t>
        <a:bodyPr/>
        <a:lstStyle/>
        <a:p>
          <a:r>
            <a:rPr lang="en-US" sz="1400" b="1" dirty="0" smtClean="0"/>
            <a:t>Social influences </a:t>
          </a:r>
        </a:p>
        <a:p>
          <a:r>
            <a:rPr lang="en-US" sz="1100" dirty="0" smtClean="0"/>
            <a:t>(e.g. understanding  peers’ and parents’ beliefs and ideas about girls’ and boys’ responsibilities for avoiding pregnancy)</a:t>
          </a:r>
          <a:endParaRPr lang="en-US" sz="1100" dirty="0"/>
        </a:p>
      </dgm:t>
    </dgm:pt>
    <dgm:pt modelId="{F5E86DCC-264A-41E1-B805-2DF33A55B2F9}" type="parTrans" cxnId="{76D01CE9-A723-48A8-93B0-A24DDADB4EB1}">
      <dgm:prSet/>
      <dgm:spPr/>
      <dgm:t>
        <a:bodyPr/>
        <a:lstStyle/>
        <a:p>
          <a:endParaRPr lang="en-US"/>
        </a:p>
      </dgm:t>
    </dgm:pt>
    <dgm:pt modelId="{73218291-FA5C-4345-B317-C5F804FF428C}" type="sibTrans" cxnId="{76D01CE9-A723-48A8-93B0-A24DDADB4EB1}">
      <dgm:prSet/>
      <dgm:spPr/>
      <dgm:t>
        <a:bodyPr/>
        <a:lstStyle/>
        <a:p>
          <a:endParaRPr lang="en-US"/>
        </a:p>
      </dgm:t>
    </dgm:pt>
    <dgm:pt modelId="{6E8A38A0-4199-4E7D-B8C1-10342A3391AC}">
      <dgm:prSet phldrT="[Text]" custT="1"/>
      <dgm:spPr/>
      <dgm:t>
        <a:bodyPr/>
        <a:lstStyle/>
        <a:p>
          <a:r>
            <a:rPr lang="en-US" sz="1400" b="1" dirty="0" smtClean="0"/>
            <a:t>Skills</a:t>
          </a:r>
          <a:endParaRPr lang="en-US" sz="1400" b="0" dirty="0" smtClean="0"/>
        </a:p>
        <a:p>
          <a:r>
            <a:rPr lang="en-US" sz="1100" b="0" dirty="0" smtClean="0"/>
            <a:t>(e.g. ability to communicate about your sexual health, and use contraception)</a:t>
          </a:r>
          <a:endParaRPr lang="en-US" sz="1100" b="0" dirty="0"/>
        </a:p>
      </dgm:t>
    </dgm:pt>
    <dgm:pt modelId="{4D667964-86BC-4359-8730-511513721920}" type="parTrans" cxnId="{4F6CC14E-EFB9-4139-BB33-148CE3CCB280}">
      <dgm:prSet/>
      <dgm:spPr/>
      <dgm:t>
        <a:bodyPr/>
        <a:lstStyle/>
        <a:p>
          <a:endParaRPr lang="en-US"/>
        </a:p>
      </dgm:t>
    </dgm:pt>
    <dgm:pt modelId="{8E8E8476-E390-40CA-992E-E925CF989422}" type="sibTrans" cxnId="{4F6CC14E-EFB9-4139-BB33-148CE3CCB280}">
      <dgm:prSet/>
      <dgm:spPr/>
      <dgm:t>
        <a:bodyPr/>
        <a:lstStyle/>
        <a:p>
          <a:endParaRPr lang="en-US"/>
        </a:p>
      </dgm:t>
    </dgm:pt>
    <dgm:pt modelId="{77D9F2E7-2E81-431D-848E-2511F9B4D624}">
      <dgm:prSet phldrT="[Text]" custT="1"/>
      <dgm:spPr/>
      <dgm:t>
        <a:bodyPr/>
        <a:lstStyle/>
        <a:p>
          <a:r>
            <a:rPr lang="en-US" sz="1400" b="1" dirty="0" smtClean="0"/>
            <a:t>Intentions</a:t>
          </a:r>
        </a:p>
        <a:p>
          <a:r>
            <a:rPr lang="en-US" sz="1100" dirty="0" smtClean="0"/>
            <a:t>(e.g. having a plan to avoid unintended pregnancy and stay safe)</a:t>
          </a:r>
          <a:endParaRPr lang="en-US" sz="1100" dirty="0"/>
        </a:p>
      </dgm:t>
    </dgm:pt>
    <dgm:pt modelId="{7CB7ABA8-A168-4944-9A51-EA0FE6DE9946}" type="parTrans" cxnId="{F511B72E-B22B-423F-B0E0-6FD512D5971C}">
      <dgm:prSet/>
      <dgm:spPr/>
      <dgm:t>
        <a:bodyPr/>
        <a:lstStyle/>
        <a:p>
          <a:endParaRPr lang="en-US"/>
        </a:p>
      </dgm:t>
    </dgm:pt>
    <dgm:pt modelId="{BF290E5A-E63C-4161-B74A-2C5BAD8B6EF9}" type="sibTrans" cxnId="{F511B72E-B22B-423F-B0E0-6FD512D5971C}">
      <dgm:prSet/>
      <dgm:spPr/>
      <dgm:t>
        <a:bodyPr/>
        <a:lstStyle/>
        <a:p>
          <a:endParaRPr lang="en-US"/>
        </a:p>
      </dgm:t>
    </dgm:pt>
    <dgm:pt modelId="{F0BA063B-C4BA-44DD-A596-4342BF711AD0}">
      <dgm:prSet phldrT="[Text]" custT="1"/>
      <dgm:spPr/>
      <dgm:t>
        <a:bodyPr/>
        <a:lstStyle/>
        <a:p>
          <a:r>
            <a:rPr lang="en-US" sz="1400" b="1" dirty="0" smtClean="0"/>
            <a:t>Knowledge</a:t>
          </a:r>
          <a:r>
            <a:rPr lang="en-US" sz="1400" dirty="0" smtClean="0"/>
            <a:t> </a:t>
          </a:r>
        </a:p>
        <a:p>
          <a:r>
            <a:rPr lang="en-US" sz="1100" dirty="0" smtClean="0"/>
            <a:t>(e.g. </a:t>
          </a:r>
          <a:r>
            <a:rPr lang="en-US" sz="1100" i="1" dirty="0" smtClean="0"/>
            <a:t>Knowing how and where to find quality sexual health information and services</a:t>
          </a:r>
          <a:r>
            <a:rPr lang="en-US" sz="1100" dirty="0" smtClean="0"/>
            <a:t>)</a:t>
          </a:r>
          <a:endParaRPr lang="en-US" sz="1100" dirty="0"/>
        </a:p>
      </dgm:t>
    </dgm:pt>
    <dgm:pt modelId="{A51258A6-69CF-4D98-8F9D-C084080DF860}" type="parTrans" cxnId="{B31E7A3C-586A-4DEF-AEFA-6BBF59F829EF}">
      <dgm:prSet/>
      <dgm:spPr/>
      <dgm:t>
        <a:bodyPr/>
        <a:lstStyle/>
        <a:p>
          <a:endParaRPr lang="en-US"/>
        </a:p>
      </dgm:t>
    </dgm:pt>
    <dgm:pt modelId="{FB2A6CFA-5CB3-4F10-AD1D-73F22F7F4707}" type="sibTrans" cxnId="{B31E7A3C-586A-4DEF-AEFA-6BBF59F829EF}">
      <dgm:prSet/>
      <dgm:spPr/>
      <dgm:t>
        <a:bodyPr/>
        <a:lstStyle/>
        <a:p>
          <a:endParaRPr lang="en-US"/>
        </a:p>
      </dgm:t>
    </dgm:pt>
    <dgm:pt modelId="{E53C089C-EA54-4B36-ACEE-6F48BAE75B7D}">
      <dgm:prSet phldrT="[Text]" custT="1"/>
      <dgm:spPr/>
      <dgm:t>
        <a:bodyPr/>
        <a:lstStyle/>
        <a:p>
          <a:r>
            <a:rPr lang="en-US" sz="1400" b="1" dirty="0" smtClean="0"/>
            <a:t>Beliefs about outcomes </a:t>
          </a:r>
        </a:p>
        <a:p>
          <a:r>
            <a:rPr lang="en-US" sz="1100" dirty="0" smtClean="0"/>
            <a:t>(e.g. </a:t>
          </a:r>
          <a:r>
            <a:rPr lang="en-US" sz="1100" i="1" dirty="0" smtClean="0"/>
            <a:t>understanding that unintended pregnancy could be a challenging experience</a:t>
          </a:r>
          <a:r>
            <a:rPr lang="en-US" sz="1100" dirty="0" smtClean="0"/>
            <a:t>)</a:t>
          </a:r>
          <a:endParaRPr lang="en-US" sz="1100" dirty="0"/>
        </a:p>
      </dgm:t>
    </dgm:pt>
    <dgm:pt modelId="{2D772ECF-F510-4372-97EB-47BAE9678782}" type="parTrans" cxnId="{B76BD4FE-12B2-4CEA-925C-89805BF9BBF9}">
      <dgm:prSet/>
      <dgm:spPr/>
      <dgm:t>
        <a:bodyPr/>
        <a:lstStyle/>
        <a:p>
          <a:endParaRPr lang="en-US"/>
        </a:p>
      </dgm:t>
    </dgm:pt>
    <dgm:pt modelId="{9161A1A6-5A59-49DF-A31A-693F4AA6CAD8}" type="sibTrans" cxnId="{B76BD4FE-12B2-4CEA-925C-89805BF9BBF9}">
      <dgm:prSet/>
      <dgm:spPr/>
      <dgm:t>
        <a:bodyPr/>
        <a:lstStyle/>
        <a:p>
          <a:endParaRPr lang="en-US"/>
        </a:p>
      </dgm:t>
    </dgm:pt>
    <dgm:pt modelId="{DAA6B646-912B-45B3-ACEF-DCB6A4B59FCE}">
      <dgm:prSet phldrT="[Text]" custT="1"/>
      <dgm:spPr>
        <a:solidFill>
          <a:srgbClr val="FF3399"/>
        </a:solidFill>
      </dgm:spPr>
      <dgm:t>
        <a:bodyPr/>
        <a:lstStyle/>
        <a:p>
          <a:r>
            <a:rPr lang="en-US" sz="1400" b="1" dirty="0" smtClean="0"/>
            <a:t>Beliefs about abilities</a:t>
          </a:r>
        </a:p>
        <a:p>
          <a:r>
            <a:rPr lang="en-US" sz="1100" dirty="0" smtClean="0"/>
            <a:t>(e.g. feeling able to communicate about what you want, and feeling able to use contraception)</a:t>
          </a:r>
          <a:endParaRPr lang="en-US" sz="1100" dirty="0"/>
        </a:p>
      </dgm:t>
    </dgm:pt>
    <dgm:pt modelId="{FBAD809E-F4C0-47C4-A861-2ADFE773E561}" type="sibTrans" cxnId="{0D5290CC-28CE-4ACE-B66A-92BC136745FC}">
      <dgm:prSet/>
      <dgm:spPr/>
      <dgm:t>
        <a:bodyPr/>
        <a:lstStyle/>
        <a:p>
          <a:endParaRPr lang="en-US"/>
        </a:p>
      </dgm:t>
    </dgm:pt>
    <dgm:pt modelId="{67554E35-F6EC-4F1E-AF17-AFD614B17311}" type="parTrans" cxnId="{0D5290CC-28CE-4ACE-B66A-92BC136745FC}">
      <dgm:prSet/>
      <dgm:spPr/>
      <dgm:t>
        <a:bodyPr/>
        <a:lstStyle/>
        <a:p>
          <a:endParaRPr lang="en-US"/>
        </a:p>
      </dgm:t>
    </dgm:pt>
    <dgm:pt modelId="{7D9994A3-29F7-4E38-A413-41D88427D3F1}" type="pres">
      <dgm:prSet presAssocID="{7FECA40B-9BA4-4700-AF9E-8C724D041EFB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56D587CB-3949-4E59-AF5A-2148899D5822}" type="pres">
      <dgm:prSet presAssocID="{C8AF1EB4-B779-40F6-B617-F006F032D081}" presName="centerShape" presStyleLbl="node0" presStyleIdx="0" presStyleCnt="1" custScaleX="125727" custScaleY="119019"/>
      <dgm:spPr/>
      <dgm:t>
        <a:bodyPr/>
        <a:lstStyle/>
        <a:p>
          <a:endParaRPr lang="en-US"/>
        </a:p>
      </dgm:t>
    </dgm:pt>
    <dgm:pt modelId="{0DF8D7D1-FDA4-4BBF-844C-3D94451DF84E}" type="pres">
      <dgm:prSet presAssocID="{F5E86DCC-264A-41E1-B805-2DF33A55B2F9}" presName="Name9" presStyleLbl="parChTrans1D2" presStyleIdx="0" presStyleCnt="6"/>
      <dgm:spPr/>
      <dgm:t>
        <a:bodyPr/>
        <a:lstStyle/>
        <a:p>
          <a:endParaRPr lang="en-US"/>
        </a:p>
      </dgm:t>
    </dgm:pt>
    <dgm:pt modelId="{C34E3AB7-FF8A-4808-8CAB-FDE676330887}" type="pres">
      <dgm:prSet presAssocID="{F5E86DCC-264A-41E1-B805-2DF33A55B2F9}" presName="connTx" presStyleLbl="parChTrans1D2" presStyleIdx="0" presStyleCnt="6"/>
      <dgm:spPr/>
      <dgm:t>
        <a:bodyPr/>
        <a:lstStyle/>
        <a:p>
          <a:endParaRPr lang="en-US"/>
        </a:p>
      </dgm:t>
    </dgm:pt>
    <dgm:pt modelId="{3D45B40A-D104-43D6-81A5-795AC3C46DE2}" type="pres">
      <dgm:prSet presAssocID="{84717FE3-A299-427D-ACAD-12ED1BDADD5A}" presName="node" presStyleLbl="node1" presStyleIdx="0" presStyleCnt="6" custScaleX="109564" custScaleY="10678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483EC1B-D38C-4950-96FC-68602299F666}" type="pres">
      <dgm:prSet presAssocID="{4D667964-86BC-4359-8730-511513721920}" presName="Name9" presStyleLbl="parChTrans1D2" presStyleIdx="1" presStyleCnt="6"/>
      <dgm:spPr/>
      <dgm:t>
        <a:bodyPr/>
        <a:lstStyle/>
        <a:p>
          <a:endParaRPr lang="en-US"/>
        </a:p>
      </dgm:t>
    </dgm:pt>
    <dgm:pt modelId="{D7517530-97C8-48AD-9AFD-04ED47C025E0}" type="pres">
      <dgm:prSet presAssocID="{4D667964-86BC-4359-8730-511513721920}" presName="connTx" presStyleLbl="parChTrans1D2" presStyleIdx="1" presStyleCnt="6"/>
      <dgm:spPr/>
      <dgm:t>
        <a:bodyPr/>
        <a:lstStyle/>
        <a:p>
          <a:endParaRPr lang="en-US"/>
        </a:p>
      </dgm:t>
    </dgm:pt>
    <dgm:pt modelId="{CBCAB600-177F-4AB1-88FB-8EE58AE919FD}" type="pres">
      <dgm:prSet presAssocID="{6E8A38A0-4199-4E7D-B8C1-10342A3391AC}" presName="node" presStyleLbl="node1" presStyleIdx="1" presStyleCnt="6" custScaleX="106884" custScaleY="10543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4585E57-5041-436E-8A8E-634DE19FE7DC}" type="pres">
      <dgm:prSet presAssocID="{67554E35-F6EC-4F1E-AF17-AFD614B17311}" presName="Name9" presStyleLbl="parChTrans1D2" presStyleIdx="2" presStyleCnt="6"/>
      <dgm:spPr/>
      <dgm:t>
        <a:bodyPr/>
        <a:lstStyle/>
        <a:p>
          <a:endParaRPr lang="en-US"/>
        </a:p>
      </dgm:t>
    </dgm:pt>
    <dgm:pt modelId="{09AB5604-6A5E-45DB-AB89-BA4B9015AC0E}" type="pres">
      <dgm:prSet presAssocID="{67554E35-F6EC-4F1E-AF17-AFD614B17311}" presName="connTx" presStyleLbl="parChTrans1D2" presStyleIdx="2" presStyleCnt="6"/>
      <dgm:spPr/>
      <dgm:t>
        <a:bodyPr/>
        <a:lstStyle/>
        <a:p>
          <a:endParaRPr lang="en-US"/>
        </a:p>
      </dgm:t>
    </dgm:pt>
    <dgm:pt modelId="{473D2C90-953B-4573-B200-60FCF2C2BCD4}" type="pres">
      <dgm:prSet presAssocID="{DAA6B646-912B-45B3-ACEF-DCB6A4B59FCE}" presName="node" presStyleLbl="node1" presStyleIdx="2" presStyleCnt="6" custScaleX="109993" custScaleY="10739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D769B42-C685-4535-A6AE-C12D996BFFD9}" type="pres">
      <dgm:prSet presAssocID="{7CB7ABA8-A168-4944-9A51-EA0FE6DE9946}" presName="Name9" presStyleLbl="parChTrans1D2" presStyleIdx="3" presStyleCnt="6"/>
      <dgm:spPr/>
      <dgm:t>
        <a:bodyPr/>
        <a:lstStyle/>
        <a:p>
          <a:endParaRPr lang="en-US"/>
        </a:p>
      </dgm:t>
    </dgm:pt>
    <dgm:pt modelId="{0CE3BA74-C61F-4B75-A6D3-E1011DD2DEB5}" type="pres">
      <dgm:prSet presAssocID="{7CB7ABA8-A168-4944-9A51-EA0FE6DE9946}" presName="connTx" presStyleLbl="parChTrans1D2" presStyleIdx="3" presStyleCnt="6"/>
      <dgm:spPr/>
      <dgm:t>
        <a:bodyPr/>
        <a:lstStyle/>
        <a:p>
          <a:endParaRPr lang="en-US"/>
        </a:p>
      </dgm:t>
    </dgm:pt>
    <dgm:pt modelId="{9B1AA3A2-2DC8-488B-9004-0C0E5EDC02C5}" type="pres">
      <dgm:prSet presAssocID="{77D9F2E7-2E81-431D-848E-2511F9B4D624}" presName="node" presStyleLbl="node1" presStyleIdx="3" presStyleCnt="6" custScaleX="106257" custScaleY="10573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2E897FF-55F9-4AE9-BEB5-70D32F2D9FE1}" type="pres">
      <dgm:prSet presAssocID="{A51258A6-69CF-4D98-8F9D-C084080DF860}" presName="Name9" presStyleLbl="parChTrans1D2" presStyleIdx="4" presStyleCnt="6"/>
      <dgm:spPr/>
      <dgm:t>
        <a:bodyPr/>
        <a:lstStyle/>
        <a:p>
          <a:endParaRPr lang="en-US"/>
        </a:p>
      </dgm:t>
    </dgm:pt>
    <dgm:pt modelId="{70E0FB65-C7FD-4100-8761-0E7B0A143144}" type="pres">
      <dgm:prSet presAssocID="{A51258A6-69CF-4D98-8F9D-C084080DF860}" presName="connTx" presStyleLbl="parChTrans1D2" presStyleIdx="4" presStyleCnt="6"/>
      <dgm:spPr/>
      <dgm:t>
        <a:bodyPr/>
        <a:lstStyle/>
        <a:p>
          <a:endParaRPr lang="en-US"/>
        </a:p>
      </dgm:t>
    </dgm:pt>
    <dgm:pt modelId="{4BBD4303-B34A-4E2F-89FC-77B7CEAE441B}" type="pres">
      <dgm:prSet presAssocID="{F0BA063B-C4BA-44DD-A596-4342BF711AD0}" presName="node" presStyleLbl="node1" presStyleIdx="4" presStyleCnt="6" custScaleX="103695" custScaleY="11057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9B88271-4D1C-4690-AD48-42C7EA49DEE1}" type="pres">
      <dgm:prSet presAssocID="{2D772ECF-F510-4372-97EB-47BAE9678782}" presName="Name9" presStyleLbl="parChTrans1D2" presStyleIdx="5" presStyleCnt="6"/>
      <dgm:spPr/>
      <dgm:t>
        <a:bodyPr/>
        <a:lstStyle/>
        <a:p>
          <a:endParaRPr lang="en-US"/>
        </a:p>
      </dgm:t>
    </dgm:pt>
    <dgm:pt modelId="{5C041F39-54B5-49DE-9A66-FFC5596A104D}" type="pres">
      <dgm:prSet presAssocID="{2D772ECF-F510-4372-97EB-47BAE9678782}" presName="connTx" presStyleLbl="parChTrans1D2" presStyleIdx="5" presStyleCnt="6"/>
      <dgm:spPr/>
      <dgm:t>
        <a:bodyPr/>
        <a:lstStyle/>
        <a:p>
          <a:endParaRPr lang="en-US"/>
        </a:p>
      </dgm:t>
    </dgm:pt>
    <dgm:pt modelId="{B5D689D7-D638-45C6-86F2-FC648E5FDB87}" type="pres">
      <dgm:prSet presAssocID="{E53C089C-EA54-4B36-ACEE-6F48BAE75B7D}" presName="node" presStyleLbl="node1" presStyleIdx="5" presStyleCnt="6" custScaleX="105841" custScaleY="10545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4F6CC14E-EFB9-4139-BB33-148CE3CCB280}" srcId="{C8AF1EB4-B779-40F6-B617-F006F032D081}" destId="{6E8A38A0-4199-4E7D-B8C1-10342A3391AC}" srcOrd="1" destOrd="0" parTransId="{4D667964-86BC-4359-8730-511513721920}" sibTransId="{8E8E8476-E390-40CA-992E-E925CF989422}"/>
    <dgm:cxn modelId="{0D5290CC-28CE-4ACE-B66A-92BC136745FC}" srcId="{C8AF1EB4-B779-40F6-B617-F006F032D081}" destId="{DAA6B646-912B-45B3-ACEF-DCB6A4B59FCE}" srcOrd="2" destOrd="0" parTransId="{67554E35-F6EC-4F1E-AF17-AFD614B17311}" sibTransId="{FBAD809E-F4C0-47C4-A861-2ADFE773E561}"/>
    <dgm:cxn modelId="{7D9B9B77-A10D-8C4D-9086-8E04679E1910}" type="presOf" srcId="{F5E86DCC-264A-41E1-B805-2DF33A55B2F9}" destId="{0DF8D7D1-FDA4-4BBF-844C-3D94451DF84E}" srcOrd="0" destOrd="0" presId="urn:microsoft.com/office/officeart/2005/8/layout/radial1"/>
    <dgm:cxn modelId="{B31E7A3C-586A-4DEF-AEFA-6BBF59F829EF}" srcId="{C8AF1EB4-B779-40F6-B617-F006F032D081}" destId="{F0BA063B-C4BA-44DD-A596-4342BF711AD0}" srcOrd="4" destOrd="0" parTransId="{A51258A6-69CF-4D98-8F9D-C084080DF860}" sibTransId="{FB2A6CFA-5CB3-4F10-AD1D-73F22F7F4707}"/>
    <dgm:cxn modelId="{D13ABCE3-D2FD-1C42-953B-33428B5D51EA}" type="presOf" srcId="{67554E35-F6EC-4F1E-AF17-AFD614B17311}" destId="{14585E57-5041-436E-8A8E-634DE19FE7DC}" srcOrd="0" destOrd="0" presId="urn:microsoft.com/office/officeart/2005/8/layout/radial1"/>
    <dgm:cxn modelId="{5DE91C6D-C81B-F943-BBEC-ACF05EA76158}" type="presOf" srcId="{F5E86DCC-264A-41E1-B805-2DF33A55B2F9}" destId="{C34E3AB7-FF8A-4808-8CAB-FDE676330887}" srcOrd="1" destOrd="0" presId="urn:microsoft.com/office/officeart/2005/8/layout/radial1"/>
    <dgm:cxn modelId="{F511B72E-B22B-423F-B0E0-6FD512D5971C}" srcId="{C8AF1EB4-B779-40F6-B617-F006F032D081}" destId="{77D9F2E7-2E81-431D-848E-2511F9B4D624}" srcOrd="3" destOrd="0" parTransId="{7CB7ABA8-A168-4944-9A51-EA0FE6DE9946}" sibTransId="{BF290E5A-E63C-4161-B74A-2C5BAD8B6EF9}"/>
    <dgm:cxn modelId="{CF6E50E1-6162-E743-912D-86B17FEF8405}" type="presOf" srcId="{7CB7ABA8-A168-4944-9A51-EA0FE6DE9946}" destId="{0CE3BA74-C61F-4B75-A6D3-E1011DD2DEB5}" srcOrd="1" destOrd="0" presId="urn:microsoft.com/office/officeart/2005/8/layout/radial1"/>
    <dgm:cxn modelId="{A0ABE462-FAC3-FF4C-AD6C-55C3B830DB0E}" type="presOf" srcId="{F0BA063B-C4BA-44DD-A596-4342BF711AD0}" destId="{4BBD4303-B34A-4E2F-89FC-77B7CEAE441B}" srcOrd="0" destOrd="0" presId="urn:microsoft.com/office/officeart/2005/8/layout/radial1"/>
    <dgm:cxn modelId="{AE0AE1FF-C979-4243-849D-B4C414CDF526}" type="presOf" srcId="{A51258A6-69CF-4D98-8F9D-C084080DF860}" destId="{70E0FB65-C7FD-4100-8761-0E7B0A143144}" srcOrd="1" destOrd="0" presId="urn:microsoft.com/office/officeart/2005/8/layout/radial1"/>
    <dgm:cxn modelId="{76D01CE9-A723-48A8-93B0-A24DDADB4EB1}" srcId="{C8AF1EB4-B779-40F6-B617-F006F032D081}" destId="{84717FE3-A299-427D-ACAD-12ED1BDADD5A}" srcOrd="0" destOrd="0" parTransId="{F5E86DCC-264A-41E1-B805-2DF33A55B2F9}" sibTransId="{73218291-FA5C-4345-B317-C5F804FF428C}"/>
    <dgm:cxn modelId="{387C5354-84B2-E043-9E3E-82FA0585770C}" type="presOf" srcId="{2D772ECF-F510-4372-97EB-47BAE9678782}" destId="{5C041F39-54B5-49DE-9A66-FFC5596A104D}" srcOrd="1" destOrd="0" presId="urn:microsoft.com/office/officeart/2005/8/layout/radial1"/>
    <dgm:cxn modelId="{6B8F117C-E9CF-DF44-B2D9-00252C1E6A62}" type="presOf" srcId="{A51258A6-69CF-4D98-8F9D-C084080DF860}" destId="{72E897FF-55F9-4AE9-BEB5-70D32F2D9FE1}" srcOrd="0" destOrd="0" presId="urn:microsoft.com/office/officeart/2005/8/layout/radial1"/>
    <dgm:cxn modelId="{198ECD8B-3839-6840-917F-8C16BEA7E229}" type="presOf" srcId="{C8AF1EB4-B779-40F6-B617-F006F032D081}" destId="{56D587CB-3949-4E59-AF5A-2148899D5822}" srcOrd="0" destOrd="0" presId="urn:microsoft.com/office/officeart/2005/8/layout/radial1"/>
    <dgm:cxn modelId="{FAD9B6D0-69E4-1E48-8680-0249A89C7DB0}" type="presOf" srcId="{4D667964-86BC-4359-8730-511513721920}" destId="{4483EC1B-D38C-4950-96FC-68602299F666}" srcOrd="0" destOrd="0" presId="urn:microsoft.com/office/officeart/2005/8/layout/radial1"/>
    <dgm:cxn modelId="{BDCF4B46-D6CB-5246-955B-3662245B16A2}" type="presOf" srcId="{7CB7ABA8-A168-4944-9A51-EA0FE6DE9946}" destId="{DD769B42-C685-4535-A6AE-C12D996BFFD9}" srcOrd="0" destOrd="0" presId="urn:microsoft.com/office/officeart/2005/8/layout/radial1"/>
    <dgm:cxn modelId="{E410D45D-2797-4247-96D9-CD519431A805}" type="presOf" srcId="{84717FE3-A299-427D-ACAD-12ED1BDADD5A}" destId="{3D45B40A-D104-43D6-81A5-795AC3C46DE2}" srcOrd="0" destOrd="0" presId="urn:microsoft.com/office/officeart/2005/8/layout/radial1"/>
    <dgm:cxn modelId="{B81A35E0-143D-5648-B39D-BA2A7ED59873}" type="presOf" srcId="{7FECA40B-9BA4-4700-AF9E-8C724D041EFB}" destId="{7D9994A3-29F7-4E38-A413-41D88427D3F1}" srcOrd="0" destOrd="0" presId="urn:microsoft.com/office/officeart/2005/8/layout/radial1"/>
    <dgm:cxn modelId="{951CCCE5-421B-AB43-A7E9-3CC2FDF6232F}" type="presOf" srcId="{6E8A38A0-4199-4E7D-B8C1-10342A3391AC}" destId="{CBCAB600-177F-4AB1-88FB-8EE58AE919FD}" srcOrd="0" destOrd="0" presId="urn:microsoft.com/office/officeart/2005/8/layout/radial1"/>
    <dgm:cxn modelId="{CEB0B798-872C-2C48-AAB0-DEDA98694A23}" type="presOf" srcId="{2D772ECF-F510-4372-97EB-47BAE9678782}" destId="{19B88271-4D1C-4690-AD48-42C7EA49DEE1}" srcOrd="0" destOrd="0" presId="urn:microsoft.com/office/officeart/2005/8/layout/radial1"/>
    <dgm:cxn modelId="{D78C25C3-5B9C-724D-B5B7-C3EA558A211A}" type="presOf" srcId="{DAA6B646-912B-45B3-ACEF-DCB6A4B59FCE}" destId="{473D2C90-953B-4573-B200-60FCF2C2BCD4}" srcOrd="0" destOrd="0" presId="urn:microsoft.com/office/officeart/2005/8/layout/radial1"/>
    <dgm:cxn modelId="{2F7C4798-C01A-DB4B-9276-C402BC7287EC}" type="presOf" srcId="{77D9F2E7-2E81-431D-848E-2511F9B4D624}" destId="{9B1AA3A2-2DC8-488B-9004-0C0E5EDC02C5}" srcOrd="0" destOrd="0" presId="urn:microsoft.com/office/officeart/2005/8/layout/radial1"/>
    <dgm:cxn modelId="{0A3324C2-6795-E747-A18D-9879F1CDF31C}" type="presOf" srcId="{E53C089C-EA54-4B36-ACEE-6F48BAE75B7D}" destId="{B5D689D7-D638-45C6-86F2-FC648E5FDB87}" srcOrd="0" destOrd="0" presId="urn:microsoft.com/office/officeart/2005/8/layout/radial1"/>
    <dgm:cxn modelId="{C3AEE02C-BD1E-A749-8538-7761F2FC41DF}" type="presOf" srcId="{4D667964-86BC-4359-8730-511513721920}" destId="{D7517530-97C8-48AD-9AFD-04ED47C025E0}" srcOrd="1" destOrd="0" presId="urn:microsoft.com/office/officeart/2005/8/layout/radial1"/>
    <dgm:cxn modelId="{BF604D9E-F941-AC40-9D97-A223332A72F9}" type="presOf" srcId="{67554E35-F6EC-4F1E-AF17-AFD614B17311}" destId="{09AB5604-6A5E-45DB-AB89-BA4B9015AC0E}" srcOrd="1" destOrd="0" presId="urn:microsoft.com/office/officeart/2005/8/layout/radial1"/>
    <dgm:cxn modelId="{B1C4132B-4CF0-473C-83BC-C4C8E161ADC4}" srcId="{7FECA40B-9BA4-4700-AF9E-8C724D041EFB}" destId="{C8AF1EB4-B779-40F6-B617-F006F032D081}" srcOrd="0" destOrd="0" parTransId="{E65CDCA7-ABAB-4DED-93CC-CB417DD3AA0B}" sibTransId="{6745B0B7-41A2-4CF0-96BC-1BD2CF445558}"/>
    <dgm:cxn modelId="{B76BD4FE-12B2-4CEA-925C-89805BF9BBF9}" srcId="{C8AF1EB4-B779-40F6-B617-F006F032D081}" destId="{E53C089C-EA54-4B36-ACEE-6F48BAE75B7D}" srcOrd="5" destOrd="0" parTransId="{2D772ECF-F510-4372-97EB-47BAE9678782}" sibTransId="{9161A1A6-5A59-49DF-A31A-693F4AA6CAD8}"/>
    <dgm:cxn modelId="{4442C68C-3133-CA49-92DF-6EDCD6286B86}" type="presParOf" srcId="{7D9994A3-29F7-4E38-A413-41D88427D3F1}" destId="{56D587CB-3949-4E59-AF5A-2148899D5822}" srcOrd="0" destOrd="0" presId="urn:microsoft.com/office/officeart/2005/8/layout/radial1"/>
    <dgm:cxn modelId="{3F949A27-9E43-A74F-A987-1F9BF3C9505A}" type="presParOf" srcId="{7D9994A3-29F7-4E38-A413-41D88427D3F1}" destId="{0DF8D7D1-FDA4-4BBF-844C-3D94451DF84E}" srcOrd="1" destOrd="0" presId="urn:microsoft.com/office/officeart/2005/8/layout/radial1"/>
    <dgm:cxn modelId="{755AF93A-E331-654F-AE71-6E29A83BFF0A}" type="presParOf" srcId="{0DF8D7D1-FDA4-4BBF-844C-3D94451DF84E}" destId="{C34E3AB7-FF8A-4808-8CAB-FDE676330887}" srcOrd="0" destOrd="0" presId="urn:microsoft.com/office/officeart/2005/8/layout/radial1"/>
    <dgm:cxn modelId="{EFBF4435-AC46-0F4E-B50E-7E25E1945D19}" type="presParOf" srcId="{7D9994A3-29F7-4E38-A413-41D88427D3F1}" destId="{3D45B40A-D104-43D6-81A5-795AC3C46DE2}" srcOrd="2" destOrd="0" presId="urn:microsoft.com/office/officeart/2005/8/layout/radial1"/>
    <dgm:cxn modelId="{7649F921-19D7-F547-B6F5-9C9F08E1B0A4}" type="presParOf" srcId="{7D9994A3-29F7-4E38-A413-41D88427D3F1}" destId="{4483EC1B-D38C-4950-96FC-68602299F666}" srcOrd="3" destOrd="0" presId="urn:microsoft.com/office/officeart/2005/8/layout/radial1"/>
    <dgm:cxn modelId="{C6F5BED5-958F-3448-9C69-77FC570371FD}" type="presParOf" srcId="{4483EC1B-D38C-4950-96FC-68602299F666}" destId="{D7517530-97C8-48AD-9AFD-04ED47C025E0}" srcOrd="0" destOrd="0" presId="urn:microsoft.com/office/officeart/2005/8/layout/radial1"/>
    <dgm:cxn modelId="{F131C437-8DF0-0044-8851-0C2FF2C056F5}" type="presParOf" srcId="{7D9994A3-29F7-4E38-A413-41D88427D3F1}" destId="{CBCAB600-177F-4AB1-88FB-8EE58AE919FD}" srcOrd="4" destOrd="0" presId="urn:microsoft.com/office/officeart/2005/8/layout/radial1"/>
    <dgm:cxn modelId="{47DE25C2-343B-F247-8A92-DBC8E0DC1CF9}" type="presParOf" srcId="{7D9994A3-29F7-4E38-A413-41D88427D3F1}" destId="{14585E57-5041-436E-8A8E-634DE19FE7DC}" srcOrd="5" destOrd="0" presId="urn:microsoft.com/office/officeart/2005/8/layout/radial1"/>
    <dgm:cxn modelId="{BAD0A5E2-0674-4340-9F8F-86CBC0DD6DC4}" type="presParOf" srcId="{14585E57-5041-436E-8A8E-634DE19FE7DC}" destId="{09AB5604-6A5E-45DB-AB89-BA4B9015AC0E}" srcOrd="0" destOrd="0" presId="urn:microsoft.com/office/officeart/2005/8/layout/radial1"/>
    <dgm:cxn modelId="{806ED224-2005-4F4E-8ECF-D50C14766E21}" type="presParOf" srcId="{7D9994A3-29F7-4E38-A413-41D88427D3F1}" destId="{473D2C90-953B-4573-B200-60FCF2C2BCD4}" srcOrd="6" destOrd="0" presId="urn:microsoft.com/office/officeart/2005/8/layout/radial1"/>
    <dgm:cxn modelId="{70D96AA4-E9B2-B247-91F8-CFDA57D59FAF}" type="presParOf" srcId="{7D9994A3-29F7-4E38-A413-41D88427D3F1}" destId="{DD769B42-C685-4535-A6AE-C12D996BFFD9}" srcOrd="7" destOrd="0" presId="urn:microsoft.com/office/officeart/2005/8/layout/radial1"/>
    <dgm:cxn modelId="{C798911D-CFFC-F645-97D7-13C65A3AA5F6}" type="presParOf" srcId="{DD769B42-C685-4535-A6AE-C12D996BFFD9}" destId="{0CE3BA74-C61F-4B75-A6D3-E1011DD2DEB5}" srcOrd="0" destOrd="0" presId="urn:microsoft.com/office/officeart/2005/8/layout/radial1"/>
    <dgm:cxn modelId="{0750D810-6FA0-A142-B9A2-3DB9A50E8886}" type="presParOf" srcId="{7D9994A3-29F7-4E38-A413-41D88427D3F1}" destId="{9B1AA3A2-2DC8-488B-9004-0C0E5EDC02C5}" srcOrd="8" destOrd="0" presId="urn:microsoft.com/office/officeart/2005/8/layout/radial1"/>
    <dgm:cxn modelId="{D5CA92F0-BFA9-3941-B41D-3AFC4B22CF63}" type="presParOf" srcId="{7D9994A3-29F7-4E38-A413-41D88427D3F1}" destId="{72E897FF-55F9-4AE9-BEB5-70D32F2D9FE1}" srcOrd="9" destOrd="0" presId="urn:microsoft.com/office/officeart/2005/8/layout/radial1"/>
    <dgm:cxn modelId="{00A94DD9-A09F-8540-A1B9-E698EDEA0C83}" type="presParOf" srcId="{72E897FF-55F9-4AE9-BEB5-70D32F2D9FE1}" destId="{70E0FB65-C7FD-4100-8761-0E7B0A143144}" srcOrd="0" destOrd="0" presId="urn:microsoft.com/office/officeart/2005/8/layout/radial1"/>
    <dgm:cxn modelId="{4FA4F3D4-0BD9-7E43-99AF-946B30C42D3C}" type="presParOf" srcId="{7D9994A3-29F7-4E38-A413-41D88427D3F1}" destId="{4BBD4303-B34A-4E2F-89FC-77B7CEAE441B}" srcOrd="10" destOrd="0" presId="urn:microsoft.com/office/officeart/2005/8/layout/radial1"/>
    <dgm:cxn modelId="{C054B07A-B107-094D-A236-D043CA78B50E}" type="presParOf" srcId="{7D9994A3-29F7-4E38-A413-41D88427D3F1}" destId="{19B88271-4D1C-4690-AD48-42C7EA49DEE1}" srcOrd="11" destOrd="0" presId="urn:microsoft.com/office/officeart/2005/8/layout/radial1"/>
    <dgm:cxn modelId="{F0A5D47E-66C0-5840-A92E-46434A2E6B90}" type="presParOf" srcId="{19B88271-4D1C-4690-AD48-42C7EA49DEE1}" destId="{5C041F39-54B5-49DE-9A66-FFC5596A104D}" srcOrd="0" destOrd="0" presId="urn:microsoft.com/office/officeart/2005/8/layout/radial1"/>
    <dgm:cxn modelId="{431B9F29-4B75-5E4E-ABF4-D9B52D4EEAF8}" type="presParOf" srcId="{7D9994A3-29F7-4E38-A413-41D88427D3F1}" destId="{B5D689D7-D638-45C6-86F2-FC648E5FDB87}" srcOrd="12" destOrd="0" presId="urn:microsoft.com/office/officeart/2005/8/layout/radial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6D587CB-3949-4E59-AF5A-2148899D5822}">
      <dsp:nvSpPr>
        <dsp:cNvPr id="0" name=""/>
        <dsp:cNvSpPr/>
      </dsp:nvSpPr>
      <dsp:spPr>
        <a:xfrm>
          <a:off x="3356633" y="1913367"/>
          <a:ext cx="1966008" cy="1861114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dirty="0" smtClean="0"/>
            <a:t>Avoiding </a:t>
          </a:r>
          <a:r>
            <a:rPr lang="en-US" sz="2000" b="1" kern="1200" smtClean="0"/>
            <a:t>unintended pregnancy</a:t>
          </a:r>
          <a:endParaRPr lang="en-US" sz="2000" b="1" kern="1200" dirty="0"/>
        </a:p>
      </dsp:txBody>
      <dsp:txXfrm>
        <a:off x="3644548" y="2185921"/>
        <a:ext cx="1390178" cy="1316006"/>
      </dsp:txXfrm>
    </dsp:sp>
    <dsp:sp modelId="{0DF8D7D1-FDA4-4BBF-844C-3D94451DF84E}">
      <dsp:nvSpPr>
        <dsp:cNvPr id="0" name=""/>
        <dsp:cNvSpPr/>
      </dsp:nvSpPr>
      <dsp:spPr>
        <a:xfrm rot="16200000">
          <a:off x="4204901" y="1762476"/>
          <a:ext cx="269472" cy="32309"/>
        </a:xfrm>
        <a:custGeom>
          <a:avLst/>
          <a:gdLst/>
          <a:ahLst/>
          <a:cxnLst/>
          <a:rect l="0" t="0" r="0" b="0"/>
          <a:pathLst>
            <a:path>
              <a:moveTo>
                <a:pt x="0" y="16154"/>
              </a:moveTo>
              <a:lnTo>
                <a:pt x="269472" y="16154"/>
              </a:lnTo>
            </a:path>
          </a:pathLst>
        </a:cu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4332900" y="1771894"/>
        <a:ext cx="13473" cy="13473"/>
      </dsp:txXfrm>
    </dsp:sp>
    <dsp:sp modelId="{3D45B40A-D104-43D6-81A5-795AC3C46DE2}">
      <dsp:nvSpPr>
        <dsp:cNvPr id="0" name=""/>
        <dsp:cNvSpPr/>
      </dsp:nvSpPr>
      <dsp:spPr>
        <a:xfrm>
          <a:off x="3483004" y="-25836"/>
          <a:ext cx="1713265" cy="1669731"/>
        </a:xfrm>
        <a:prstGeom prst="ellipse">
          <a:avLst/>
        </a:prstGeom>
        <a:solidFill>
          <a:srgbClr val="7030A0"/>
        </a:solidFill>
        <a:ln w="12700" cap="flat" cmpd="sng" algn="ctr">
          <a:solidFill>
            <a:srgbClr val="7030A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kern="1200" dirty="0" smtClean="0"/>
            <a:t>Social influences 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kern="1200" dirty="0" smtClean="0"/>
            <a:t>(e.g. understanding  peers’ and parents’ beliefs and ideas about girls’ and boys’ responsibilities for avoiding pregnancy)</a:t>
          </a:r>
          <a:endParaRPr lang="en-US" sz="1100" kern="1200" dirty="0"/>
        </a:p>
      </dsp:txBody>
      <dsp:txXfrm>
        <a:off x="3733906" y="218690"/>
        <a:ext cx="1211461" cy="1180679"/>
      </dsp:txXfrm>
    </dsp:sp>
    <dsp:sp modelId="{4483EC1B-D38C-4950-96FC-68602299F666}">
      <dsp:nvSpPr>
        <dsp:cNvPr id="0" name=""/>
        <dsp:cNvSpPr/>
      </dsp:nvSpPr>
      <dsp:spPr>
        <a:xfrm rot="19800000">
          <a:off x="5163263" y="2284982"/>
          <a:ext cx="233021" cy="32309"/>
        </a:xfrm>
        <a:custGeom>
          <a:avLst/>
          <a:gdLst/>
          <a:ahLst/>
          <a:cxnLst/>
          <a:rect l="0" t="0" r="0" b="0"/>
          <a:pathLst>
            <a:path>
              <a:moveTo>
                <a:pt x="0" y="16154"/>
              </a:moveTo>
              <a:lnTo>
                <a:pt x="233021" y="16154"/>
              </a:lnTo>
            </a:path>
          </a:pathLst>
        </a:cu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5273948" y="2295311"/>
        <a:ext cx="11651" cy="11651"/>
      </dsp:txXfrm>
    </dsp:sp>
    <dsp:sp modelId="{CBCAB600-177F-4AB1-88FB-8EE58AE919FD}">
      <dsp:nvSpPr>
        <dsp:cNvPr id="0" name=""/>
        <dsp:cNvSpPr/>
      </dsp:nvSpPr>
      <dsp:spPr>
        <a:xfrm>
          <a:off x="5266229" y="1002103"/>
          <a:ext cx="1671358" cy="1648746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kern="1200" dirty="0" smtClean="0"/>
            <a:t>Skills</a:t>
          </a:r>
          <a:endParaRPr lang="en-US" sz="1400" b="0" kern="1200" dirty="0" smtClean="0"/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b="0" kern="1200" dirty="0" smtClean="0"/>
            <a:t>(e.g. ability to communicate about your sexual health, and use contraception)</a:t>
          </a:r>
          <a:endParaRPr lang="en-US" sz="1100" b="0" kern="1200" dirty="0"/>
        </a:p>
      </dsp:txBody>
      <dsp:txXfrm>
        <a:off x="5510994" y="1243556"/>
        <a:ext cx="1181828" cy="1165840"/>
      </dsp:txXfrm>
    </dsp:sp>
    <dsp:sp modelId="{14585E57-5041-436E-8A8E-634DE19FE7DC}">
      <dsp:nvSpPr>
        <dsp:cNvPr id="0" name=""/>
        <dsp:cNvSpPr/>
      </dsp:nvSpPr>
      <dsp:spPr>
        <a:xfrm rot="1800000">
          <a:off x="5164734" y="3365069"/>
          <a:ext cx="211067" cy="32309"/>
        </a:xfrm>
        <a:custGeom>
          <a:avLst/>
          <a:gdLst/>
          <a:ahLst/>
          <a:cxnLst/>
          <a:rect l="0" t="0" r="0" b="0"/>
          <a:pathLst>
            <a:path>
              <a:moveTo>
                <a:pt x="0" y="16154"/>
              </a:moveTo>
              <a:lnTo>
                <a:pt x="211067" y="16154"/>
              </a:lnTo>
            </a:path>
          </a:pathLst>
        </a:cu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5264991" y="3375947"/>
        <a:ext cx="10553" cy="10553"/>
      </dsp:txXfrm>
    </dsp:sp>
    <dsp:sp modelId="{473D2C90-953B-4573-B200-60FCF2C2BCD4}">
      <dsp:nvSpPr>
        <dsp:cNvPr id="0" name=""/>
        <dsp:cNvSpPr/>
      </dsp:nvSpPr>
      <dsp:spPr>
        <a:xfrm>
          <a:off x="5241921" y="3021729"/>
          <a:ext cx="1719973" cy="1679286"/>
        </a:xfrm>
        <a:prstGeom prst="ellipse">
          <a:avLst/>
        </a:prstGeom>
        <a:solidFill>
          <a:srgbClr val="FF3399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kern="1200" dirty="0" smtClean="0"/>
            <a:t>Beliefs about abilities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kern="1200" dirty="0" smtClean="0"/>
            <a:t>(e.g. feeling able to communicate about what you want, and feeling able to use contraception)</a:t>
          </a:r>
          <a:endParaRPr lang="en-US" sz="1100" kern="1200" dirty="0"/>
        </a:p>
      </dsp:txBody>
      <dsp:txXfrm>
        <a:off x="5493805" y="3267655"/>
        <a:ext cx="1216205" cy="1187434"/>
      </dsp:txXfrm>
    </dsp:sp>
    <dsp:sp modelId="{DD769B42-C685-4535-A6AE-C12D996BFFD9}">
      <dsp:nvSpPr>
        <dsp:cNvPr id="0" name=""/>
        <dsp:cNvSpPr/>
      </dsp:nvSpPr>
      <dsp:spPr>
        <a:xfrm rot="5400000">
          <a:off x="4200812" y="3897152"/>
          <a:ext cx="277650" cy="32309"/>
        </a:xfrm>
        <a:custGeom>
          <a:avLst/>
          <a:gdLst/>
          <a:ahLst/>
          <a:cxnLst/>
          <a:rect l="0" t="0" r="0" b="0"/>
          <a:pathLst>
            <a:path>
              <a:moveTo>
                <a:pt x="0" y="16154"/>
              </a:moveTo>
              <a:lnTo>
                <a:pt x="277650" y="16154"/>
              </a:lnTo>
            </a:path>
          </a:pathLst>
        </a:cu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4332696" y="3906365"/>
        <a:ext cx="13882" cy="13882"/>
      </dsp:txXfrm>
    </dsp:sp>
    <dsp:sp modelId="{9B1AA3A2-2DC8-488B-9004-0C0E5EDC02C5}">
      <dsp:nvSpPr>
        <dsp:cNvPr id="0" name=""/>
        <dsp:cNvSpPr/>
      </dsp:nvSpPr>
      <dsp:spPr>
        <a:xfrm>
          <a:off x="3508860" y="4052132"/>
          <a:ext cx="1661553" cy="1653375"/>
        </a:xfrm>
        <a:prstGeom prst="ellips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kern="1200" dirty="0" smtClean="0"/>
            <a:t>Intentions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kern="1200" dirty="0" smtClean="0"/>
            <a:t>(e.g. having a plan to avoid unintended pregnancy and stay safe)</a:t>
          </a:r>
          <a:endParaRPr lang="en-US" sz="1100" kern="1200" dirty="0"/>
        </a:p>
      </dsp:txBody>
      <dsp:txXfrm>
        <a:off x="3752189" y="4294263"/>
        <a:ext cx="1174895" cy="1169113"/>
      </dsp:txXfrm>
    </dsp:sp>
    <dsp:sp modelId="{72E897FF-55F9-4AE9-BEB5-70D32F2D9FE1}">
      <dsp:nvSpPr>
        <dsp:cNvPr id="0" name=""/>
        <dsp:cNvSpPr/>
      </dsp:nvSpPr>
      <dsp:spPr>
        <a:xfrm rot="9000000">
          <a:off x="3274062" y="3372950"/>
          <a:ext cx="242590" cy="32309"/>
        </a:xfrm>
        <a:custGeom>
          <a:avLst/>
          <a:gdLst/>
          <a:ahLst/>
          <a:cxnLst/>
          <a:rect l="0" t="0" r="0" b="0"/>
          <a:pathLst>
            <a:path>
              <a:moveTo>
                <a:pt x="0" y="16154"/>
              </a:moveTo>
              <a:lnTo>
                <a:pt x="242590" y="16154"/>
              </a:lnTo>
            </a:path>
          </a:pathLst>
        </a:cu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 rot="10800000">
        <a:off x="3389292" y="3383040"/>
        <a:ext cx="12129" cy="12129"/>
      </dsp:txXfrm>
    </dsp:sp>
    <dsp:sp modelId="{4BBD4303-B34A-4E2F-89FC-77B7CEAE441B}">
      <dsp:nvSpPr>
        <dsp:cNvPr id="0" name=""/>
        <dsp:cNvSpPr/>
      </dsp:nvSpPr>
      <dsp:spPr>
        <a:xfrm>
          <a:off x="1766620" y="2996874"/>
          <a:ext cx="1621491" cy="1728996"/>
        </a:xfrm>
        <a:prstGeom prst="ellipse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kern="1200" dirty="0" smtClean="0"/>
            <a:t>Knowledge</a:t>
          </a:r>
          <a:r>
            <a:rPr lang="en-US" sz="1400" kern="1200" dirty="0" smtClean="0"/>
            <a:t> 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kern="1200" dirty="0" smtClean="0"/>
            <a:t>(e.g. </a:t>
          </a:r>
          <a:r>
            <a:rPr lang="en-US" sz="1100" i="1" kern="1200" dirty="0" smtClean="0"/>
            <a:t>Knowing how and where to find quality sexual health information and services</a:t>
          </a:r>
          <a:r>
            <a:rPr lang="en-US" sz="1100" kern="1200" dirty="0" smtClean="0"/>
            <a:t>)</a:t>
          </a:r>
          <a:endParaRPr lang="en-US" sz="1100" kern="1200" dirty="0"/>
        </a:p>
      </dsp:txBody>
      <dsp:txXfrm>
        <a:off x="2004082" y="3250080"/>
        <a:ext cx="1146567" cy="1222584"/>
      </dsp:txXfrm>
    </dsp:sp>
    <dsp:sp modelId="{19B88271-4D1C-4690-AD48-42C7EA49DEE1}">
      <dsp:nvSpPr>
        <dsp:cNvPr id="0" name=""/>
        <dsp:cNvSpPr/>
      </dsp:nvSpPr>
      <dsp:spPr>
        <a:xfrm rot="12600000">
          <a:off x="3277356" y="2283472"/>
          <a:ext cx="239059" cy="32309"/>
        </a:xfrm>
        <a:custGeom>
          <a:avLst/>
          <a:gdLst/>
          <a:ahLst/>
          <a:cxnLst/>
          <a:rect l="0" t="0" r="0" b="0"/>
          <a:pathLst>
            <a:path>
              <a:moveTo>
                <a:pt x="0" y="16154"/>
              </a:moveTo>
              <a:lnTo>
                <a:pt x="239059" y="16154"/>
              </a:lnTo>
            </a:path>
          </a:pathLst>
        </a:cu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 rot="10800000">
        <a:off x="3390910" y="2293650"/>
        <a:ext cx="11952" cy="11952"/>
      </dsp:txXfrm>
    </dsp:sp>
    <dsp:sp modelId="{B5D689D7-D638-45C6-86F2-FC648E5FDB87}">
      <dsp:nvSpPr>
        <dsp:cNvPr id="0" name=""/>
        <dsp:cNvSpPr/>
      </dsp:nvSpPr>
      <dsp:spPr>
        <a:xfrm>
          <a:off x="1749842" y="1001954"/>
          <a:ext cx="1655048" cy="1649043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kern="1200" dirty="0" smtClean="0"/>
            <a:t>Beliefs about outcomes 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kern="1200" dirty="0" smtClean="0"/>
            <a:t>(e.g. </a:t>
          </a:r>
          <a:r>
            <a:rPr lang="en-US" sz="1100" i="1" kern="1200" dirty="0" smtClean="0"/>
            <a:t>understanding that unintended pregnancy could be a challenging experience</a:t>
          </a:r>
          <a:r>
            <a:rPr lang="en-US" sz="1100" kern="1200" dirty="0" smtClean="0"/>
            <a:t>)</a:t>
          </a:r>
          <a:endParaRPr lang="en-US" sz="1100" kern="1200" dirty="0"/>
        </a:p>
      </dsp:txBody>
      <dsp:txXfrm>
        <a:off x="1992218" y="1243451"/>
        <a:ext cx="1170296" cy="116604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1">
  <dgm:title val=""/>
  <dgm:desc val=""/>
  <dgm:catLst>
    <dgm:cat type="relationship" pri="22000"/>
    <dgm:cat type="cycle" pri="1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4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5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op="equ"/>
      <dgm:constr type="sp" refType="w" refFor="ch" refForName="node" fact="0.3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connTx" val="55"/>
      <dgm:constr type="primFontSz" for="des" forName="connTx" refType="primFontSz" refFor="ch" refForName="centerShape" op="lte" fact="0.8"/>
    </dgm:constrLst>
    <dgm:ruleLst/>
    <dgm:forEach name="Name6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</dgm:constrLst>
        <dgm:ruleLst>
          <dgm:rule type="primFontSz" val="5" fact="NaN" max="NaN"/>
        </dgm:ruleLst>
      </dgm:layoutNode>
      <dgm:forEach name="Name7" axis="ch">
        <dgm:forEach name="Name8" axis="self" ptType="parTrans">
          <dgm:layoutNode name="Name9">
            <dgm:alg type="conn">
              <dgm:param type="dim" val="1D"/>
              <dgm:param type="begPts" val="auto"/>
              <dgm:param type="endPts" val="auto"/>
              <dgm:param type="begSty" val="noArr"/>
              <dgm:param type="endSty" val="no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connDist"/>
              <dgm:constr type="userA" for="ch" refType="connDist"/>
              <dgm:constr type="w" val="1"/>
              <dgm:constr type="h" val="5"/>
              <dgm:constr type="begPad"/>
              <dgm:constr type="endPad"/>
            </dgm:constrLst>
            <dgm:ruleLst/>
            <dgm:layoutNode name="connTx">
              <dgm:alg type="tx">
                <dgm:param type="autoTxRot" val="grav"/>
              </dgm:alg>
              <dgm:shape xmlns:r="http://schemas.openxmlformats.org/officeDocument/2006/relationships" type="rect" r:blip="" hideGeom="1">
                <dgm:adjLst/>
              </dgm:shape>
              <dgm:presOf axis="self"/>
              <dgm:constrLst>
                <dgm:constr type="userA"/>
                <dgm:constr type="w" refType="userA" fact="0.05"/>
                <dgm:constr type="h" refType="userA" fact="0.05"/>
                <dgm:constr type="lMarg" val="1"/>
                <dgm:constr type="rMarg" val="1"/>
                <dgm:constr type="tMarg"/>
                <dgm:constr type="bMarg"/>
              </dgm:constrLst>
              <dgm:ruleLst>
                <dgm:rule type="w" val="NaN" fact="0.8" max="NaN"/>
                <dgm:rule type="h" val="NaN" fact="1" max="NaN"/>
                <dgm:rule type="primFontSz" val="5" fact="NaN" max="NaN"/>
              </dgm:ruleLst>
            </dgm:layoutNode>
          </dgm:layoutNode>
        </dgm:forEach>
        <dgm:forEach name="Name10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558D54B-BAC0-46AC-8882-A22B418B274B}" type="datetimeFigureOut">
              <a:rPr lang="en-GB" smtClean="0"/>
              <a:t>22/10/2018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98B61B-065C-4F2F-86DC-CCD4B978C06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3878556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98B61B-065C-4F2F-86DC-CCD4B978C065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7151334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98B61B-065C-4F2F-86DC-CCD4B978C065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5269667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98B61B-065C-4F2F-86DC-CCD4B978C065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1467317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98B61B-065C-4F2F-86DC-CCD4B978C065}" type="slidenum">
              <a:rPr lang="en-GB" smtClean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5388341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290EA2-3EB3-4809-8206-FCBDA4B625E9}" type="datetimeFigureOut">
              <a:rPr lang="en-GB" smtClean="0"/>
              <a:t>22/10/2018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1E0433-19CA-4140-A19F-002692062B4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010340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290EA2-3EB3-4809-8206-FCBDA4B625E9}" type="datetimeFigureOut">
              <a:rPr lang="en-GB" smtClean="0"/>
              <a:t>22/10/2018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1E0433-19CA-4140-A19F-002692062B4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50842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290EA2-3EB3-4809-8206-FCBDA4B625E9}" type="datetimeFigureOut">
              <a:rPr lang="en-GB" smtClean="0"/>
              <a:t>22/10/2018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1E0433-19CA-4140-A19F-002692062B4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603317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290EA2-3EB3-4809-8206-FCBDA4B625E9}" type="datetimeFigureOut">
              <a:rPr lang="en-GB" smtClean="0"/>
              <a:t>22/10/2018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1E0433-19CA-4140-A19F-002692062B4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64839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290EA2-3EB3-4809-8206-FCBDA4B625E9}" type="datetimeFigureOut">
              <a:rPr lang="en-GB" smtClean="0"/>
              <a:t>22/10/2018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1E0433-19CA-4140-A19F-002692062B4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008164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290EA2-3EB3-4809-8206-FCBDA4B625E9}" type="datetimeFigureOut">
              <a:rPr lang="en-GB" smtClean="0"/>
              <a:t>22/10/2018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1E0433-19CA-4140-A19F-002692062B4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591037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290EA2-3EB3-4809-8206-FCBDA4B625E9}" type="datetimeFigureOut">
              <a:rPr lang="en-GB" smtClean="0"/>
              <a:t>22/10/2018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1E0433-19CA-4140-A19F-002692062B4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182664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290EA2-3EB3-4809-8206-FCBDA4B625E9}" type="datetimeFigureOut">
              <a:rPr lang="en-GB" smtClean="0"/>
              <a:t>22/10/2018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1E0433-19CA-4140-A19F-002692062B4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463319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290EA2-3EB3-4809-8206-FCBDA4B625E9}" type="datetimeFigureOut">
              <a:rPr lang="en-GB" smtClean="0"/>
              <a:t>22/10/2018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1E0433-19CA-4140-A19F-002692062B4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842522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290EA2-3EB3-4809-8206-FCBDA4B625E9}" type="datetimeFigureOut">
              <a:rPr lang="en-GB" smtClean="0"/>
              <a:t>22/10/2018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1E0433-19CA-4140-A19F-002692062B4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406286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290EA2-3EB3-4809-8206-FCBDA4B625E9}" type="datetimeFigureOut">
              <a:rPr lang="en-GB" smtClean="0"/>
              <a:t>22/10/2018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1E0433-19CA-4140-A19F-002692062B4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176695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E290EA2-3EB3-4809-8206-FCBDA4B625E9}" type="datetimeFigureOut">
              <a:rPr lang="en-GB" smtClean="0"/>
              <a:t>22/10/2018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B1E0433-19CA-4140-A19F-002692062B4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650658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png"/><Relationship Id="rId7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Relationship Id="rId9" Type="http://schemas.openxmlformats.org/officeDocument/2006/relationships/image" Target="../media/image7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tmp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tmp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99286" y="2852395"/>
            <a:ext cx="9144000" cy="2851175"/>
          </a:xfrm>
        </p:spPr>
        <p:txBody>
          <a:bodyPr>
            <a:normAutofit/>
          </a:bodyPr>
          <a:lstStyle/>
          <a:p>
            <a:r>
              <a:rPr lang="en-GB" sz="3600" dirty="0" smtClean="0">
                <a:solidFill>
                  <a:schemeClr val="accent1">
                    <a:lumMod val="50000"/>
                  </a:schemeClr>
                </a:solidFill>
              </a:rPr>
              <a:t>NORTHERN IRELAND</a:t>
            </a:r>
          </a:p>
          <a:p>
            <a:endParaRPr lang="en-GB" sz="2800" u="sng" dirty="0" smtClean="0">
              <a:solidFill>
                <a:srgbClr val="FF0000"/>
              </a:solidFill>
            </a:endParaRPr>
          </a:p>
          <a:p>
            <a:endParaRPr lang="en-GB" sz="2800" u="sng" dirty="0">
              <a:solidFill>
                <a:srgbClr val="FF0000"/>
              </a:solidFill>
            </a:endParaRPr>
          </a:p>
          <a:p>
            <a:r>
              <a:rPr lang="en-GB" dirty="0" smtClean="0">
                <a:solidFill>
                  <a:srgbClr val="FF0000"/>
                </a:solidFill>
              </a:rPr>
              <a:t>USE </a:t>
            </a:r>
            <a:r>
              <a:rPr lang="en-GB" dirty="0">
                <a:solidFill>
                  <a:srgbClr val="FF0000"/>
                </a:solidFill>
              </a:rPr>
              <a:t>THIS FILE IF YOU ARE DELIVERING </a:t>
            </a:r>
            <a:r>
              <a:rPr lang="en-GB" u="sng" dirty="0" smtClean="0">
                <a:solidFill>
                  <a:srgbClr val="FF0000"/>
                </a:solidFill>
              </a:rPr>
              <a:t>SIX LESSONS</a:t>
            </a:r>
            <a:endParaRPr lang="en-GB" u="sng" dirty="0">
              <a:solidFill>
                <a:srgbClr val="FF0000"/>
              </a:solidFill>
            </a:endParaRPr>
          </a:p>
          <a:p>
            <a:r>
              <a:rPr lang="en-GB" dirty="0">
                <a:solidFill>
                  <a:srgbClr val="FF0000"/>
                </a:solidFill>
              </a:rPr>
              <a:t>(DELIVERY OPTION </a:t>
            </a:r>
            <a:r>
              <a:rPr lang="en-GB" dirty="0" smtClean="0">
                <a:solidFill>
                  <a:srgbClr val="FF0000"/>
                </a:solidFill>
              </a:rPr>
              <a:t>B)</a:t>
            </a:r>
            <a:endParaRPr lang="en-GB" dirty="0">
              <a:solidFill>
                <a:srgbClr val="FF0000"/>
              </a:solidFill>
            </a:endParaRPr>
          </a:p>
          <a:p>
            <a:endParaRPr lang="en-GB" dirty="0">
              <a:solidFill>
                <a:srgbClr val="FF0000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96168" y="0"/>
            <a:ext cx="3395832" cy="2607863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0" y="-8238"/>
            <a:ext cx="9255967" cy="2616101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algn="ctr"/>
            <a:endParaRPr lang="en-GB" sz="3200" dirty="0" smtClean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ctr"/>
            <a:endParaRPr lang="en-GB" sz="3200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ctr"/>
            <a:r>
              <a:rPr lang="en-GB" sz="3200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    </a:t>
            </a:r>
            <a:r>
              <a:rPr lang="en-GB" sz="3600" b="1" dirty="0" smtClean="0">
                <a:solidFill>
                  <a:schemeClr val="bg1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If I Were Jack: Classroom Slides</a:t>
            </a:r>
          </a:p>
          <a:p>
            <a:pPr algn="ctr"/>
            <a:endParaRPr lang="en-GB" sz="3200" dirty="0" smtClean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ctr"/>
            <a:endParaRPr lang="en-GB" sz="3200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6" name="Picture 5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12731" y="5732589"/>
            <a:ext cx="1160780" cy="420370"/>
          </a:xfrm>
          <a:prstGeom prst="rect">
            <a:avLst/>
          </a:prstGeom>
        </p:spPr>
      </p:pic>
      <p:grpSp>
        <p:nvGrpSpPr>
          <p:cNvPr id="7" name="Group 6"/>
          <p:cNvGrpSpPr/>
          <p:nvPr/>
        </p:nvGrpSpPr>
        <p:grpSpPr>
          <a:xfrm>
            <a:off x="4532154" y="5533357"/>
            <a:ext cx="4852034" cy="731520"/>
            <a:chOff x="1413616" y="0"/>
            <a:chExt cx="5180224" cy="796925"/>
          </a:xfrm>
        </p:grpSpPr>
        <p:pic>
          <p:nvPicPr>
            <p:cNvPr id="8" name="Picture 7" descr="http://www.gla.ac.uk/0t4/generic/images/logo_print.gif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13616" y="222654"/>
              <a:ext cx="1275715" cy="39433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9" name="Picture 8" descr="Cardiff University Logo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33950" y="85725"/>
              <a:ext cx="630555" cy="6096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629025" y="0"/>
              <a:ext cx="1122046" cy="732156"/>
            </a:xfrm>
            <a:prstGeom prst="rect">
              <a:avLst/>
            </a:prstGeom>
          </p:spPr>
        </p:pic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648325" y="295275"/>
              <a:ext cx="945515" cy="276860"/>
            </a:xfrm>
            <a:prstGeom prst="rect">
              <a:avLst/>
            </a:prstGeom>
          </p:spPr>
        </p:pic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00350" y="104775"/>
              <a:ext cx="644525" cy="69215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6667039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0635048" cy="1168413"/>
          </a:xfrm>
          <a:solidFill>
            <a:schemeClr val="tx1"/>
          </a:solidFill>
        </p:spPr>
        <p:txBody>
          <a:bodyPr>
            <a:normAutofit/>
          </a:bodyPr>
          <a:lstStyle/>
          <a:p>
            <a:pPr algn="ctr"/>
            <a:r>
              <a:rPr lang="en-GB" sz="3200" i="1" dirty="0" smtClean="0">
                <a:solidFill>
                  <a:schemeClr val="bg1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rPr>
              <a:t>IVD Recap Video</a:t>
            </a:r>
            <a:endParaRPr lang="en-GB" sz="3200" i="1" dirty="0">
              <a:solidFill>
                <a:schemeClr val="bg1"/>
              </a:solidFill>
              <a:latin typeface="+mn-lt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35048" y="1"/>
            <a:ext cx="1556951" cy="1168412"/>
          </a:xfrm>
          <a:prstGeom prst="rect">
            <a:avLst/>
          </a:prstGeom>
        </p:spPr>
      </p:pic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Previously on </a:t>
            </a:r>
            <a:r>
              <a:rPr lang="en-US" i="1" dirty="0" smtClean="0"/>
              <a:t>Jack</a:t>
            </a:r>
            <a:r>
              <a:rPr lang="is-IS" dirty="0" smtClean="0"/>
              <a:t>…</a:t>
            </a:r>
          </a:p>
          <a:p>
            <a:endParaRPr lang="en-US" dirty="0" smtClean="0"/>
          </a:p>
          <a:p>
            <a:r>
              <a:rPr lang="en-US" dirty="0" smtClean="0"/>
              <a:t>Find online version here: </a:t>
            </a:r>
            <a:r>
              <a:rPr lang="en-US" u="sng" dirty="0" smtClean="0"/>
              <a:t>www.qub.ac.uk/if-i-were-jack/resources/teachers</a:t>
            </a:r>
            <a:endParaRPr lang="en-US" b="1" u="sng" dirty="0"/>
          </a:p>
          <a:p>
            <a:pPr marL="0" indent="0">
              <a:buNone/>
            </a:pP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9545660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0635048" cy="1168413"/>
          </a:xfrm>
          <a:solidFill>
            <a:schemeClr val="tx1"/>
          </a:solidFill>
        </p:spPr>
        <p:txBody>
          <a:bodyPr>
            <a:normAutofit/>
          </a:bodyPr>
          <a:lstStyle/>
          <a:p>
            <a:pPr algn="ctr"/>
            <a:r>
              <a:rPr lang="en-GB" sz="3200" i="1" dirty="0" smtClean="0">
                <a:solidFill>
                  <a:schemeClr val="bg1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rPr>
              <a:t>Pause: Fast-forward: Rewind</a:t>
            </a:r>
            <a:endParaRPr lang="en-GB" sz="3200" dirty="0">
              <a:solidFill>
                <a:schemeClr val="bg1"/>
              </a:solidFill>
              <a:latin typeface="+mn-lt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8450" y="1642233"/>
            <a:ext cx="10655097" cy="4015617"/>
          </a:xfrm>
        </p:spPr>
        <p:txBody>
          <a:bodyPr>
            <a:normAutofit/>
          </a:bodyPr>
          <a:lstStyle/>
          <a:p>
            <a:pPr algn="just"/>
            <a:endParaRPr lang="en-GB" i="1" dirty="0" smtClean="0">
              <a:solidFill>
                <a:srgbClr val="FF000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endParaRPr lang="en-GB" i="1" dirty="0">
              <a:solidFill>
                <a:srgbClr val="FF000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endParaRPr lang="en-GB" i="1" dirty="0" smtClean="0">
              <a:solidFill>
                <a:srgbClr val="FF000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endParaRPr lang="en-GB" i="1" dirty="0" smtClean="0">
              <a:solidFill>
                <a:srgbClr val="FF000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r>
              <a:rPr lang="en-US" b="1" u="sng" dirty="0"/>
              <a:t>FAST-FORWARD</a:t>
            </a:r>
            <a:r>
              <a:rPr lang="en-US" b="1" dirty="0"/>
              <a:t>: </a:t>
            </a:r>
            <a:r>
              <a:rPr lang="en-US" i="1" dirty="0"/>
              <a:t>Let’s talk about what might have happened next…</a:t>
            </a:r>
            <a:endParaRPr lang="en-US" dirty="0"/>
          </a:p>
          <a:p>
            <a:endParaRPr lang="en-GB" i="1" dirty="0" smtClean="0">
              <a:solidFill>
                <a:srgbClr val="FF000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r>
              <a:rPr lang="en-US" b="1" u="sng" dirty="0"/>
              <a:t>REWIND</a:t>
            </a:r>
            <a:r>
              <a:rPr lang="en-US" b="1" dirty="0"/>
              <a:t>: </a:t>
            </a:r>
            <a:r>
              <a:rPr lang="en-US" i="1" dirty="0"/>
              <a:t>Let’s talk about what might have happened…</a:t>
            </a:r>
            <a:endParaRPr lang="en-US" dirty="0"/>
          </a:p>
          <a:p>
            <a:endParaRPr lang="en-GB" i="1" dirty="0">
              <a:solidFill>
                <a:srgbClr val="FF000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endParaRPr lang="en-GB" i="1" dirty="0" smtClean="0">
              <a:solidFill>
                <a:srgbClr val="FF000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endParaRPr lang="en-GB" i="1" dirty="0">
              <a:solidFill>
                <a:srgbClr val="FF000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35048" y="1"/>
            <a:ext cx="1556951" cy="1168412"/>
          </a:xfrm>
          <a:prstGeom prst="rect">
            <a:avLst/>
          </a:prstGeom>
        </p:spPr>
      </p:pic>
      <p:sp>
        <p:nvSpPr>
          <p:cNvPr id="6" name="Content Placeholder 2"/>
          <p:cNvSpPr txBox="1">
            <a:spLocks/>
          </p:cNvSpPr>
          <p:nvPr/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 i="1" dirty="0" smtClean="0">
              <a:solidFill>
                <a:srgbClr val="FF0000"/>
              </a:solidFill>
              <a:ea typeface="Verdana" panose="020B0604030504040204" pitchFamily="34" charset="0"/>
              <a:cs typeface="Verdana" panose="020B0604030504040204" pitchFamily="34" charset="0"/>
            </a:endParaRPr>
          </a:p>
          <a:p>
            <a:endParaRPr lang="en-GB" i="1" dirty="0" smtClean="0">
              <a:solidFill>
                <a:srgbClr val="FF0000"/>
              </a:solidFill>
              <a:ea typeface="Verdana" panose="020B0604030504040204" pitchFamily="34" charset="0"/>
              <a:cs typeface="Verdana" panose="020B0604030504040204" pitchFamily="34" charset="0"/>
            </a:endParaRPr>
          </a:p>
          <a:p>
            <a:r>
              <a:rPr lang="en-US" b="1" u="sng" dirty="0"/>
              <a:t>PAUSE: </a:t>
            </a:r>
            <a:r>
              <a:rPr lang="en-US" i="1" dirty="0"/>
              <a:t>Let’s talk about the film…</a:t>
            </a:r>
            <a:endParaRPr lang="en-US" u="sng" dirty="0"/>
          </a:p>
          <a:p>
            <a:endParaRPr lang="en-GB" i="1" dirty="0" smtClean="0">
              <a:solidFill>
                <a:srgbClr val="FF0000"/>
              </a:solidFill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r>
              <a:rPr lang="en-GB" i="1" dirty="0" smtClean="0">
                <a:solidFill>
                  <a:srgbClr val="FF0000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	</a:t>
            </a:r>
          </a:p>
        </p:txBody>
      </p:sp>
      <p:sp>
        <p:nvSpPr>
          <p:cNvPr id="8" name="Content Placeholder 5"/>
          <p:cNvSpPr txBox="1">
            <a:spLocks/>
          </p:cNvSpPr>
          <p:nvPr/>
        </p:nvSpPr>
        <p:spPr>
          <a:xfrm>
            <a:off x="942821" y="1607968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u="sng" dirty="0"/>
              <a:t>Instructions: </a:t>
            </a:r>
            <a:r>
              <a:rPr lang="en-US" sz="2400" dirty="0"/>
              <a:t>It’s time to talk about Jack and Emma! In pairs or in small groups, discuss your thoughts on the questions below and then share your thoughts with the whole group.</a:t>
            </a:r>
            <a:endParaRPr lang="en-US" sz="2400" u="sng" dirty="0"/>
          </a:p>
          <a:p>
            <a:endParaRPr lang="en-US" sz="2400" dirty="0" smtClean="0"/>
          </a:p>
        </p:txBody>
      </p:sp>
    </p:spTree>
    <p:extLst>
      <p:ext uri="{BB962C8B-B14F-4D97-AF65-F5344CB8AC3E}">
        <p14:creationId xmlns:p14="http://schemas.microsoft.com/office/powerpoint/2010/main" val="3340357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0635048" cy="1168413"/>
          </a:xfrm>
          <a:solidFill>
            <a:schemeClr val="tx1"/>
          </a:solidFill>
        </p:spPr>
        <p:txBody>
          <a:bodyPr>
            <a:normAutofit/>
          </a:bodyPr>
          <a:lstStyle/>
          <a:p>
            <a:pPr algn="ctr"/>
            <a:r>
              <a:rPr lang="en-GB" sz="3200" i="1" dirty="0" smtClean="0">
                <a:solidFill>
                  <a:schemeClr val="bg1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rPr>
              <a:t>Pause: Fast-forward: Rewind</a:t>
            </a:r>
            <a:endParaRPr lang="en-GB" sz="3200" dirty="0">
              <a:solidFill>
                <a:schemeClr val="bg1"/>
              </a:solidFill>
              <a:latin typeface="+mn-lt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35048" y="1"/>
            <a:ext cx="1556951" cy="1168412"/>
          </a:xfrm>
          <a:prstGeom prst="rect">
            <a:avLst/>
          </a:prstGeom>
        </p:spPr>
      </p:pic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b="1" dirty="0" smtClean="0">
                <a:solidFill>
                  <a:srgbClr val="FF0000"/>
                </a:solidFill>
              </a:rPr>
              <a:t>DISCUSSION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Who’s decision is it anyway?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How could Jack and Emma have avoided unintended pregnancy?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Can you think of any positives about becoming a teenage parent?</a:t>
            </a:r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157566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0635048" cy="1168413"/>
          </a:xfrm>
          <a:solidFill>
            <a:schemeClr val="tx1"/>
          </a:solidFill>
        </p:spPr>
        <p:txBody>
          <a:bodyPr>
            <a:normAutofit/>
          </a:bodyPr>
          <a:lstStyle/>
          <a:p>
            <a:pPr algn="ctr"/>
            <a:r>
              <a:rPr lang="en-GB" sz="3200" i="1" dirty="0" smtClean="0">
                <a:solidFill>
                  <a:schemeClr val="bg1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rPr>
              <a:t>What about Emma?</a:t>
            </a:r>
            <a:endParaRPr lang="en-GB" sz="3200" i="1" dirty="0">
              <a:solidFill>
                <a:schemeClr val="bg1"/>
              </a:solidFill>
              <a:latin typeface="+mn-lt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35048" y="1"/>
            <a:ext cx="1556951" cy="1168412"/>
          </a:xfrm>
          <a:prstGeom prst="rect">
            <a:avLst/>
          </a:prstGeom>
        </p:spPr>
      </p:pic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849630" y="1494155"/>
            <a:ext cx="10515600" cy="666115"/>
          </a:xfrm>
        </p:spPr>
        <p:txBody>
          <a:bodyPr/>
          <a:lstStyle/>
          <a:p>
            <a:r>
              <a:rPr lang="en-US" sz="2000" u="sng" dirty="0"/>
              <a:t>Instructions: </a:t>
            </a:r>
            <a:r>
              <a:rPr lang="en-US" sz="2000" dirty="0"/>
              <a:t>  Think about the possible positive and negative outcomes for Emma of keeping the baby, having the baby adopted or having an abortion. </a:t>
            </a:r>
            <a:endParaRPr lang="en-US" sz="2000" u="sng" dirty="0"/>
          </a:p>
          <a:p>
            <a:endParaRPr lang="en-US" dirty="0"/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/>
          </p:nvPr>
        </p:nvGraphicFramePr>
        <p:xfrm>
          <a:off x="3086100" y="2354579"/>
          <a:ext cx="5381166" cy="4065894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{7E9639D4-E3E2-4D34-9284-5A2195B3D0D7}</a:tableStyleId>
              </a:tblPr>
              <a:tblGrid>
                <a:gridCol w="2702446"/>
                <a:gridCol w="2678720"/>
              </a:tblGrid>
              <a:tr h="280878">
                <a:tc gridSpan="2">
                  <a:txBody>
                    <a:bodyPr/>
                    <a:lstStyle/>
                    <a:p>
                      <a:pPr marL="0" marR="0" algn="ctr">
                        <a:spcBef>
                          <a:spcPts val="1005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Alternative 1: Keeping the baby</a:t>
                      </a:r>
                      <a:endParaRPr lang="en-US" sz="1200" dirty="0">
                        <a:effectLst/>
                        <a:latin typeface="Arial" charset="0"/>
                        <a:ea typeface="Arial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119161">
                <a:tc>
                  <a:txBody>
                    <a:bodyPr/>
                    <a:lstStyle/>
                    <a:p>
                      <a:pPr marL="47625" marR="47625" algn="ctr">
                        <a:spcBef>
                          <a:spcPts val="215"/>
                        </a:spcBef>
                        <a:spcAft>
                          <a:spcPts val="0"/>
                        </a:spcAft>
                      </a:pPr>
                      <a:r>
                        <a:rPr lang="en-US" sz="1050">
                          <a:effectLst/>
                        </a:rPr>
                        <a:t>POSITIVES</a:t>
                      </a:r>
                      <a:endParaRPr lang="en-US" sz="1200">
                        <a:effectLst/>
                        <a:latin typeface="Arial" charset="0"/>
                        <a:ea typeface="Arial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215"/>
                        </a:spcBef>
                        <a:spcAft>
                          <a:spcPts val="0"/>
                        </a:spcAft>
                      </a:pPr>
                      <a:r>
                        <a:rPr lang="en-US" sz="1050">
                          <a:effectLst/>
                        </a:rPr>
                        <a:t>NEGATIVES</a:t>
                      </a:r>
                      <a:endParaRPr lang="en-US" sz="1200">
                        <a:effectLst/>
                        <a:latin typeface="Arial" charset="0"/>
                        <a:ea typeface="Arial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67813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 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  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 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 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 </a:t>
                      </a:r>
                      <a:endParaRPr lang="en-US" sz="1200" dirty="0">
                        <a:effectLst/>
                        <a:latin typeface="Arial" charset="0"/>
                        <a:ea typeface="Arial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 </a:t>
                      </a:r>
                      <a:endParaRPr lang="en-US" sz="1200" dirty="0">
                        <a:effectLst/>
                        <a:latin typeface="Arial" charset="0"/>
                        <a:ea typeface="Arial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0878">
                <a:tc gridSpan="2">
                  <a:txBody>
                    <a:bodyPr/>
                    <a:lstStyle/>
                    <a:p>
                      <a:pPr marL="1452880" marR="0">
                        <a:spcBef>
                          <a:spcPts val="1005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solidFill>
                            <a:schemeClr val="bg1"/>
                          </a:solidFill>
                          <a:effectLst/>
                        </a:rPr>
                        <a:t>Alternative </a:t>
                      </a:r>
                      <a:r>
                        <a:rPr lang="en-US" sz="1400" dirty="0">
                          <a:solidFill>
                            <a:schemeClr val="bg1"/>
                          </a:solidFill>
                          <a:effectLst/>
                        </a:rPr>
                        <a:t>2: Having the baby adopted</a:t>
                      </a:r>
                      <a:endParaRPr lang="en-US" sz="1200" dirty="0">
                        <a:solidFill>
                          <a:schemeClr val="bg1"/>
                        </a:solidFill>
                        <a:effectLst/>
                        <a:latin typeface="Arial" charset="0"/>
                        <a:ea typeface="Arial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119161">
                <a:tc>
                  <a:txBody>
                    <a:bodyPr/>
                    <a:lstStyle/>
                    <a:p>
                      <a:pPr marL="47625" marR="47625" algn="ctr">
                        <a:spcBef>
                          <a:spcPts val="215"/>
                        </a:spcBef>
                        <a:spcAft>
                          <a:spcPts val="0"/>
                        </a:spcAft>
                      </a:pPr>
                      <a:r>
                        <a:rPr lang="en-US" sz="1050">
                          <a:effectLst/>
                        </a:rPr>
                        <a:t>POSITIVES</a:t>
                      </a:r>
                      <a:endParaRPr lang="en-US" sz="1200">
                        <a:effectLst/>
                        <a:latin typeface="Arial" charset="0"/>
                        <a:ea typeface="Arial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215"/>
                        </a:spcBef>
                        <a:spcAft>
                          <a:spcPts val="0"/>
                        </a:spcAft>
                      </a:pPr>
                      <a:r>
                        <a:rPr lang="en-US" sz="1050" dirty="0">
                          <a:effectLst/>
                        </a:rPr>
                        <a:t>NEGATIVES</a:t>
                      </a:r>
                      <a:endParaRPr lang="en-US" sz="1200" dirty="0">
                        <a:effectLst/>
                        <a:latin typeface="Arial" charset="0"/>
                        <a:ea typeface="Arial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86459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chemeClr val="bg1"/>
                          </a:solidFill>
                          <a:effectLst/>
                        </a:rPr>
                        <a:t> 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chemeClr val="bg1"/>
                          </a:solidFill>
                          <a:effectLst/>
                        </a:rPr>
                        <a:t> 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chemeClr val="bg1"/>
                          </a:solidFill>
                          <a:effectLst/>
                        </a:rPr>
                        <a:t> 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chemeClr val="bg1"/>
                          </a:solidFill>
                          <a:effectLst/>
                        </a:rPr>
                        <a:t> 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chemeClr val="bg1"/>
                          </a:solidFill>
                          <a:effectLst/>
                        </a:rPr>
                        <a:t> </a:t>
                      </a:r>
                      <a:endParaRPr lang="en-US" sz="1200" dirty="0">
                        <a:solidFill>
                          <a:schemeClr val="bg1"/>
                        </a:solidFill>
                        <a:effectLst/>
                        <a:latin typeface="Arial" charset="0"/>
                        <a:ea typeface="Arial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chemeClr val="bg1"/>
                          </a:solidFill>
                          <a:effectLst/>
                        </a:rPr>
                        <a:t> </a:t>
                      </a:r>
                      <a:endParaRPr lang="en-US" sz="1200">
                        <a:solidFill>
                          <a:schemeClr val="bg1"/>
                        </a:solidFill>
                        <a:effectLst/>
                        <a:latin typeface="Arial" charset="0"/>
                        <a:ea typeface="Arial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0878">
                <a:tc gridSpan="2">
                  <a:txBody>
                    <a:bodyPr/>
                    <a:lstStyle/>
                    <a:p>
                      <a:pPr marL="1454150" marR="0">
                        <a:spcBef>
                          <a:spcPts val="1005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solidFill>
                            <a:schemeClr val="bg1"/>
                          </a:solidFill>
                          <a:effectLst/>
                        </a:rPr>
                        <a:t>    Alternative </a:t>
                      </a:r>
                      <a:r>
                        <a:rPr lang="en-US" sz="1400" dirty="0">
                          <a:solidFill>
                            <a:schemeClr val="bg1"/>
                          </a:solidFill>
                          <a:effectLst/>
                        </a:rPr>
                        <a:t>3: Having an abortion</a:t>
                      </a:r>
                      <a:endParaRPr lang="en-US" sz="1200" dirty="0">
                        <a:solidFill>
                          <a:schemeClr val="bg1"/>
                        </a:solidFill>
                        <a:effectLst/>
                        <a:latin typeface="Arial" charset="0"/>
                        <a:ea typeface="Arial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119161">
                <a:tc>
                  <a:txBody>
                    <a:bodyPr/>
                    <a:lstStyle/>
                    <a:p>
                      <a:pPr marL="47625" marR="47625" algn="ctr">
                        <a:spcBef>
                          <a:spcPts val="215"/>
                        </a:spcBef>
                        <a:spcAft>
                          <a:spcPts val="0"/>
                        </a:spcAft>
                      </a:pPr>
                      <a:r>
                        <a:rPr lang="en-US" sz="1050">
                          <a:effectLst/>
                        </a:rPr>
                        <a:t>POSITIVES</a:t>
                      </a:r>
                      <a:endParaRPr lang="en-US" sz="1200">
                        <a:effectLst/>
                        <a:latin typeface="Arial" charset="0"/>
                        <a:ea typeface="Arial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215"/>
                        </a:spcBef>
                        <a:spcAft>
                          <a:spcPts val="0"/>
                        </a:spcAft>
                      </a:pPr>
                      <a:r>
                        <a:rPr lang="en-US" sz="1050">
                          <a:effectLst/>
                        </a:rPr>
                        <a:t>NEGATIVES</a:t>
                      </a:r>
                      <a:endParaRPr lang="en-US" sz="1200">
                        <a:effectLst/>
                        <a:latin typeface="Arial" charset="0"/>
                        <a:ea typeface="Arial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86459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 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  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 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 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 </a:t>
                      </a:r>
                      <a:endParaRPr lang="en-US" sz="1200" dirty="0">
                        <a:effectLst/>
                        <a:latin typeface="Arial" charset="0"/>
                        <a:ea typeface="Arial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 </a:t>
                      </a:r>
                      <a:endParaRPr lang="en-US" sz="1200" dirty="0">
                        <a:effectLst/>
                        <a:latin typeface="Arial" charset="0"/>
                        <a:ea typeface="Arial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47697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0635048" cy="1168413"/>
          </a:xfrm>
          <a:solidFill>
            <a:schemeClr val="tx1"/>
          </a:solidFill>
        </p:spPr>
        <p:txBody>
          <a:bodyPr>
            <a:normAutofit/>
          </a:bodyPr>
          <a:lstStyle/>
          <a:p>
            <a:pPr algn="ctr"/>
            <a:r>
              <a:rPr lang="en-GB" sz="3200" dirty="0" smtClean="0">
                <a:solidFill>
                  <a:schemeClr val="bg1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rPr>
              <a:t>LESSON 3</a:t>
            </a:r>
            <a:endParaRPr lang="en-GB" sz="3200" dirty="0">
              <a:solidFill>
                <a:schemeClr val="bg1"/>
              </a:solidFill>
              <a:latin typeface="+mn-lt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35048" y="1"/>
            <a:ext cx="1556951" cy="1168412"/>
          </a:xfrm>
          <a:prstGeom prst="rect">
            <a:avLst/>
          </a:prstGeom>
        </p:spPr>
      </p:pic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Introduction to the lesson</a:t>
            </a:r>
          </a:p>
          <a:p>
            <a:r>
              <a:rPr lang="en-US" dirty="0" smtClean="0"/>
              <a:t>Fact or Fiction?</a:t>
            </a:r>
          </a:p>
          <a:p>
            <a:r>
              <a:rPr lang="en-US" dirty="0" smtClean="0"/>
              <a:t>Jack Forum Dilemmas</a:t>
            </a:r>
          </a:p>
          <a:p>
            <a:r>
              <a:rPr lang="en-US" dirty="0" smtClean="0"/>
              <a:t>Wallet Card Homework</a:t>
            </a:r>
          </a:p>
        </p:txBody>
      </p:sp>
    </p:spTree>
    <p:extLst>
      <p:ext uri="{BB962C8B-B14F-4D97-AF65-F5344CB8AC3E}">
        <p14:creationId xmlns:p14="http://schemas.microsoft.com/office/powerpoint/2010/main" val="6515077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0635048" cy="1168413"/>
          </a:xfrm>
          <a:solidFill>
            <a:schemeClr val="tx1"/>
          </a:solidFill>
        </p:spPr>
        <p:txBody>
          <a:bodyPr>
            <a:normAutofit/>
          </a:bodyPr>
          <a:lstStyle/>
          <a:p>
            <a:pPr algn="ctr"/>
            <a:r>
              <a:rPr lang="en-GB" sz="3200" i="1" dirty="0">
                <a:solidFill>
                  <a:schemeClr val="bg1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Fact or Fiction?</a:t>
            </a:r>
            <a:endParaRPr lang="en-GB" sz="3200" i="1" dirty="0">
              <a:solidFill>
                <a:schemeClr val="bg1"/>
              </a:solidFill>
              <a:latin typeface="+mn-lt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35048" y="1"/>
            <a:ext cx="1556951" cy="1168412"/>
          </a:xfrm>
          <a:prstGeom prst="rect">
            <a:avLst/>
          </a:prstGeom>
        </p:spPr>
      </p:pic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Most teenagers do not have sex before they are 16.</a:t>
            </a:r>
          </a:p>
          <a:p>
            <a:r>
              <a:rPr lang="en-GB" dirty="0" smtClean="0"/>
              <a:t>You can get pregnant the first time you have sex.</a:t>
            </a:r>
          </a:p>
          <a:p>
            <a:r>
              <a:rPr lang="en-GB" dirty="0" smtClean="0"/>
              <a:t>Teenagers who have a child together usually end up getting married to each other. </a:t>
            </a:r>
          </a:p>
          <a:p>
            <a:r>
              <a:rPr lang="en-GB" dirty="0" smtClean="0"/>
              <a:t>The only way to avoid pregnancy is to not have sex.</a:t>
            </a:r>
          </a:p>
          <a:p>
            <a:r>
              <a:rPr lang="en-GB" dirty="0" smtClean="0"/>
              <a:t>Contraception is really expensive.</a:t>
            </a:r>
          </a:p>
          <a:p>
            <a:r>
              <a:rPr lang="en-GB" dirty="0"/>
              <a:t>It’s illegal to have an abortion in NI.</a:t>
            </a:r>
          </a:p>
          <a:p>
            <a:r>
              <a:rPr lang="en-GB" dirty="0"/>
              <a:t>In NI, It’s illegal to have sex before the age of 16.</a:t>
            </a:r>
          </a:p>
          <a:p>
            <a:pPr marL="0" indent="0">
              <a:buNone/>
            </a:pPr>
            <a:endParaRPr lang="is-IS" dirty="0" smtClean="0"/>
          </a:p>
        </p:txBody>
      </p:sp>
    </p:spTree>
    <p:extLst>
      <p:ext uri="{BB962C8B-B14F-4D97-AF65-F5344CB8AC3E}">
        <p14:creationId xmlns:p14="http://schemas.microsoft.com/office/powerpoint/2010/main" val="6623638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0635048" cy="1168413"/>
          </a:xfrm>
          <a:solidFill>
            <a:schemeClr val="tx1"/>
          </a:solidFill>
        </p:spPr>
        <p:txBody>
          <a:bodyPr>
            <a:normAutofit/>
          </a:bodyPr>
          <a:lstStyle/>
          <a:p>
            <a:pPr algn="ctr"/>
            <a:r>
              <a:rPr lang="en-GB" sz="3200" i="1" dirty="0">
                <a:solidFill>
                  <a:schemeClr val="bg1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Fact or Fiction?</a:t>
            </a:r>
            <a:endParaRPr lang="en-GB" sz="3200" i="1" dirty="0">
              <a:solidFill>
                <a:schemeClr val="bg1"/>
              </a:solidFill>
              <a:latin typeface="+mn-lt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35048" y="1"/>
            <a:ext cx="1556951" cy="1168412"/>
          </a:xfrm>
          <a:prstGeom prst="rect">
            <a:avLst/>
          </a:prstGeom>
        </p:spPr>
      </p:pic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Most teenagers do not have sex before they are 16. </a:t>
            </a:r>
            <a:r>
              <a:rPr lang="en-GB" dirty="0" smtClean="0">
                <a:solidFill>
                  <a:srgbClr val="FF0000"/>
                </a:solidFill>
              </a:rPr>
              <a:t>FACT</a:t>
            </a:r>
          </a:p>
          <a:p>
            <a:r>
              <a:rPr lang="en-GB" dirty="0" smtClean="0"/>
              <a:t>You can get pregnant the first time you have sex. </a:t>
            </a:r>
            <a:r>
              <a:rPr lang="en-GB" dirty="0" smtClean="0">
                <a:solidFill>
                  <a:srgbClr val="FF0000"/>
                </a:solidFill>
              </a:rPr>
              <a:t>FACT</a:t>
            </a:r>
          </a:p>
          <a:p>
            <a:r>
              <a:rPr lang="en-GB" dirty="0" smtClean="0"/>
              <a:t>Teenagers who have a child together usually end up getting married to each other. </a:t>
            </a:r>
            <a:r>
              <a:rPr lang="en-GB" dirty="0" smtClean="0">
                <a:solidFill>
                  <a:srgbClr val="FF0000"/>
                </a:solidFill>
              </a:rPr>
              <a:t>FICTION</a:t>
            </a:r>
          </a:p>
          <a:p>
            <a:r>
              <a:rPr lang="en-GB" dirty="0" smtClean="0"/>
              <a:t>The only way to avoid pregnancy is to not have sex. </a:t>
            </a:r>
            <a:r>
              <a:rPr lang="en-GB" dirty="0" smtClean="0">
                <a:solidFill>
                  <a:srgbClr val="FF0000"/>
                </a:solidFill>
              </a:rPr>
              <a:t>FICTION</a:t>
            </a:r>
          </a:p>
          <a:p>
            <a:r>
              <a:rPr lang="en-GB" dirty="0" smtClean="0"/>
              <a:t>Contraception is really expensive. </a:t>
            </a:r>
            <a:r>
              <a:rPr lang="en-GB" dirty="0">
                <a:solidFill>
                  <a:srgbClr val="FF0000"/>
                </a:solidFill>
              </a:rPr>
              <a:t>FICTION</a:t>
            </a:r>
          </a:p>
          <a:p>
            <a:r>
              <a:rPr lang="en-GB" dirty="0"/>
              <a:t>It’s illegal to have an abortion in NI</a:t>
            </a:r>
            <a:r>
              <a:rPr lang="en-GB" dirty="0" smtClean="0"/>
              <a:t>. </a:t>
            </a:r>
            <a:r>
              <a:rPr lang="en-GB" dirty="0">
                <a:solidFill>
                  <a:srgbClr val="FF0000"/>
                </a:solidFill>
              </a:rPr>
              <a:t>FACT</a:t>
            </a:r>
            <a:endParaRPr lang="en-GB" dirty="0"/>
          </a:p>
          <a:p>
            <a:r>
              <a:rPr lang="en-GB" dirty="0"/>
              <a:t>In NI, It’s illegal to have sex before the age of </a:t>
            </a:r>
            <a:r>
              <a:rPr lang="en-GB" dirty="0" smtClean="0"/>
              <a:t>16. </a:t>
            </a:r>
            <a:r>
              <a:rPr lang="en-GB" dirty="0" smtClean="0">
                <a:solidFill>
                  <a:srgbClr val="FF0000"/>
                </a:solidFill>
              </a:rPr>
              <a:t>FACT</a:t>
            </a:r>
          </a:p>
          <a:p>
            <a:endParaRPr lang="is-IS" dirty="0" smtClean="0"/>
          </a:p>
        </p:txBody>
      </p:sp>
    </p:spTree>
    <p:extLst>
      <p:ext uri="{BB962C8B-B14F-4D97-AF65-F5344CB8AC3E}">
        <p14:creationId xmlns:p14="http://schemas.microsoft.com/office/powerpoint/2010/main" val="19422072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0635048" cy="1168413"/>
          </a:xfrm>
          <a:solidFill>
            <a:schemeClr val="tx1"/>
          </a:solidFill>
        </p:spPr>
        <p:txBody>
          <a:bodyPr>
            <a:normAutofit/>
          </a:bodyPr>
          <a:lstStyle/>
          <a:p>
            <a:pPr algn="ctr"/>
            <a:r>
              <a:rPr lang="en-GB" sz="3200" i="1" dirty="0">
                <a:solidFill>
                  <a:schemeClr val="bg1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Jack Forum Dilemmas</a:t>
            </a:r>
            <a:endParaRPr lang="en-GB" sz="3200" i="1" dirty="0">
              <a:solidFill>
                <a:schemeClr val="bg1"/>
              </a:solidFill>
              <a:latin typeface="+mn-lt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35048" y="1"/>
            <a:ext cx="1556951" cy="1168412"/>
          </a:xfrm>
          <a:prstGeom prst="rect">
            <a:avLst/>
          </a:prstGeom>
        </p:spPr>
      </p:pic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803910" y="1551305"/>
            <a:ext cx="10515600" cy="746125"/>
          </a:xfrm>
        </p:spPr>
        <p:txBody>
          <a:bodyPr>
            <a:normAutofit/>
          </a:bodyPr>
          <a:lstStyle/>
          <a:p>
            <a:r>
              <a:rPr lang="en-US" sz="2000" b="1" u="sng" dirty="0"/>
              <a:t>Instructions: </a:t>
            </a:r>
            <a:r>
              <a:rPr lang="en-US" sz="2000" dirty="0" smtClean="0"/>
              <a:t>Read the dilemmas and responses posted on the Jack Forum and discuss them as </a:t>
            </a:r>
            <a:r>
              <a:rPr lang="en-US" sz="2000" smtClean="0"/>
              <a:t>a whole group. </a:t>
            </a:r>
            <a:endParaRPr lang="en-US" sz="2000" dirty="0"/>
          </a:p>
        </p:txBody>
      </p:sp>
      <p:sp>
        <p:nvSpPr>
          <p:cNvPr id="5" name="TextBox 4"/>
          <p:cNvSpPr txBox="1"/>
          <p:nvPr/>
        </p:nvSpPr>
        <p:spPr>
          <a:xfrm>
            <a:off x="5629943" y="2508206"/>
            <a:ext cx="5783580" cy="29854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FF0000"/>
                </a:solidFill>
              </a:rPr>
              <a:t>DISCUSSION</a:t>
            </a:r>
            <a:endParaRPr lang="en-US" sz="1600" b="1" dirty="0">
              <a:solidFill>
                <a:srgbClr val="FF0000"/>
              </a:solidFill>
            </a:endParaRPr>
          </a:p>
          <a:p>
            <a:pPr marL="742950" lvl="1" indent="-285750">
              <a:buFont typeface="Courier New" charset="0"/>
              <a:buChar char="o"/>
            </a:pPr>
            <a:r>
              <a:rPr lang="en-US" dirty="0"/>
              <a:t>What did you think of the </a:t>
            </a:r>
            <a:r>
              <a:rPr lang="en-US" dirty="0" smtClean="0"/>
              <a:t>dilemmas and the advice given?</a:t>
            </a:r>
            <a:endParaRPr lang="en-US" sz="2800" dirty="0"/>
          </a:p>
          <a:p>
            <a:pPr marL="742950" lvl="1" indent="-285750">
              <a:buFont typeface="Courier New" charset="0"/>
              <a:buChar char="o"/>
            </a:pPr>
            <a:r>
              <a:rPr lang="en-US" dirty="0" smtClean="0"/>
              <a:t>Would you offer any different or additional advice to anyone?</a:t>
            </a:r>
          </a:p>
          <a:p>
            <a:pPr marL="742950" lvl="1" indent="-285750">
              <a:buFont typeface="Courier New" charset="0"/>
              <a:buChar char="o"/>
            </a:pPr>
            <a:r>
              <a:rPr lang="en-US" sz="2000" dirty="0" smtClean="0"/>
              <a:t>Remember the JACK online forum is not a real forum! </a:t>
            </a:r>
          </a:p>
          <a:p>
            <a:pPr marL="742950" lvl="1" indent="-285750">
              <a:buFont typeface="Courier New" charset="0"/>
              <a:buChar char="o"/>
            </a:pPr>
            <a:r>
              <a:rPr lang="en-US" sz="2000" dirty="0" smtClean="0"/>
              <a:t>You can discuss issues such as these online on the ChildLine website. </a:t>
            </a:r>
            <a:endParaRPr lang="en-US" sz="2000" dirty="0"/>
          </a:p>
          <a:p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5760" y="2508206"/>
            <a:ext cx="3507740" cy="36563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63719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0635048" cy="1168413"/>
          </a:xfrm>
          <a:solidFill>
            <a:schemeClr val="tx1"/>
          </a:solidFill>
        </p:spPr>
        <p:txBody>
          <a:bodyPr>
            <a:normAutofit/>
          </a:bodyPr>
          <a:lstStyle/>
          <a:p>
            <a:pPr algn="ctr"/>
            <a:r>
              <a:rPr lang="en-GB" sz="3200" i="1" dirty="0" smtClean="0">
                <a:solidFill>
                  <a:schemeClr val="bg1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Homework</a:t>
            </a:r>
            <a:r>
              <a:rPr lang="is-IS" sz="3200" i="1" dirty="0" smtClean="0">
                <a:solidFill>
                  <a:schemeClr val="bg1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…Wallet Card</a:t>
            </a:r>
            <a:endParaRPr lang="en-GB" sz="3200" i="1" dirty="0">
              <a:solidFill>
                <a:schemeClr val="bg1"/>
              </a:solidFill>
              <a:latin typeface="+mn-lt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35048" y="1"/>
            <a:ext cx="1556951" cy="1168412"/>
          </a:xfrm>
          <a:prstGeom prst="rect">
            <a:avLst/>
          </a:prstGeom>
        </p:spPr>
      </p:pic>
      <p:sp>
        <p:nvSpPr>
          <p:cNvPr id="6" name="Content Placeholder 5"/>
          <p:cNvSpPr txBox="1">
            <a:spLocks/>
          </p:cNvSpPr>
          <p:nvPr/>
        </p:nvSpPr>
        <p:spPr>
          <a:xfrm>
            <a:off x="5223510" y="1868170"/>
            <a:ext cx="6301740" cy="283781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 smtClean="0"/>
              <a:t>Have a look at the websites listed.</a:t>
            </a:r>
            <a:endParaRPr lang="en-GB" dirty="0" smtClean="0">
              <a:solidFill>
                <a:srgbClr val="FF0000"/>
              </a:solidFill>
            </a:endParaRPr>
          </a:p>
          <a:p>
            <a:r>
              <a:rPr lang="en-GB" dirty="0" smtClean="0"/>
              <a:t>See if you can find anything interesting.</a:t>
            </a:r>
          </a:p>
          <a:p>
            <a:r>
              <a:rPr lang="en-GB" dirty="0" smtClean="0"/>
              <a:t>See if you can find out something you didn't know before.</a:t>
            </a:r>
          </a:p>
          <a:p>
            <a:r>
              <a:rPr lang="en-GB" dirty="0" smtClean="0">
                <a:solidFill>
                  <a:srgbClr val="FF0000"/>
                </a:solidFill>
              </a:rPr>
              <a:t>Keep the wallet card safe for future use!</a:t>
            </a:r>
          </a:p>
          <a:p>
            <a:endParaRPr lang="is-IS" dirty="0" smtClean="0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9" name="Content Placeholder 8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0297" y="1868170"/>
            <a:ext cx="3305636" cy="36676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2685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0635048" cy="1168413"/>
          </a:xfrm>
          <a:solidFill>
            <a:schemeClr val="tx1"/>
          </a:solidFill>
        </p:spPr>
        <p:txBody>
          <a:bodyPr>
            <a:normAutofit/>
          </a:bodyPr>
          <a:lstStyle/>
          <a:p>
            <a:pPr algn="ctr"/>
            <a:r>
              <a:rPr lang="en-GB" sz="3200" dirty="0" smtClean="0">
                <a:solidFill>
                  <a:schemeClr val="bg1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rPr>
              <a:t>LESSON 4</a:t>
            </a:r>
            <a:endParaRPr lang="en-GB" sz="3200" dirty="0">
              <a:solidFill>
                <a:schemeClr val="bg1"/>
              </a:solidFill>
              <a:latin typeface="+mn-lt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35048" y="1"/>
            <a:ext cx="1556951" cy="1168412"/>
          </a:xfrm>
          <a:prstGeom prst="rect">
            <a:avLst/>
          </a:prstGeom>
        </p:spPr>
      </p:pic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Introduction to the lesson</a:t>
            </a:r>
          </a:p>
          <a:p>
            <a:r>
              <a:rPr lang="en-US" dirty="0" smtClean="0"/>
              <a:t>Homework Review: </a:t>
            </a:r>
            <a:r>
              <a:rPr lang="en-US" dirty="0"/>
              <a:t>Jack Wallet Card</a:t>
            </a:r>
          </a:p>
          <a:p>
            <a:r>
              <a:rPr lang="en-US" dirty="0" smtClean="0"/>
              <a:t>Online Scavenger Hunt</a:t>
            </a:r>
          </a:p>
        </p:txBody>
      </p:sp>
    </p:spTree>
    <p:extLst>
      <p:ext uri="{BB962C8B-B14F-4D97-AF65-F5344CB8AC3E}">
        <p14:creationId xmlns:p14="http://schemas.microsoft.com/office/powerpoint/2010/main" val="3518353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0635048" cy="1168413"/>
          </a:xfrm>
          <a:solidFill>
            <a:schemeClr val="tx1"/>
          </a:solidFill>
        </p:spPr>
        <p:txBody>
          <a:bodyPr>
            <a:normAutofit/>
          </a:bodyPr>
          <a:lstStyle/>
          <a:p>
            <a:pPr algn="ctr"/>
            <a:r>
              <a:rPr lang="en-GB" sz="3200" dirty="0" smtClean="0">
                <a:solidFill>
                  <a:schemeClr val="bg1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rPr>
              <a:t>LESSON 1</a:t>
            </a:r>
            <a:endParaRPr lang="en-GB" sz="3200" dirty="0">
              <a:solidFill>
                <a:schemeClr val="bg1"/>
              </a:solidFill>
              <a:latin typeface="+mn-lt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35048" y="1"/>
            <a:ext cx="1556951" cy="1168412"/>
          </a:xfrm>
          <a:prstGeom prst="rect">
            <a:avLst/>
          </a:prstGeom>
        </p:spPr>
      </p:pic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Introduction to the </a:t>
            </a:r>
            <a:r>
              <a:rPr lang="en-US" i="1" dirty="0" smtClean="0"/>
              <a:t>If I were Jack </a:t>
            </a:r>
            <a:r>
              <a:rPr lang="en-US" dirty="0" err="1" smtClean="0"/>
              <a:t>Programme</a:t>
            </a:r>
            <a:endParaRPr lang="en-US" dirty="0" smtClean="0"/>
          </a:p>
          <a:p>
            <a:r>
              <a:rPr lang="en-US" i="1" dirty="0" smtClean="0"/>
              <a:t>If I Were Jack </a:t>
            </a:r>
            <a:r>
              <a:rPr lang="en-US" dirty="0" smtClean="0"/>
              <a:t>Interactive Video Drama</a:t>
            </a:r>
          </a:p>
          <a:p>
            <a:r>
              <a:rPr lang="en-US" dirty="0" smtClean="0"/>
              <a:t>If I had to Look </a:t>
            </a:r>
            <a:r>
              <a:rPr lang="en-US" dirty="0"/>
              <a:t>A</a:t>
            </a:r>
            <a:r>
              <a:rPr lang="en-US" dirty="0" smtClean="0"/>
              <a:t>fter a </a:t>
            </a:r>
            <a:r>
              <a:rPr lang="en-US" dirty="0"/>
              <a:t>B</a:t>
            </a:r>
            <a:r>
              <a:rPr lang="en-US" dirty="0" smtClean="0"/>
              <a:t>aby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231139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0635048" cy="1168413"/>
          </a:xfrm>
          <a:solidFill>
            <a:schemeClr val="tx1"/>
          </a:solidFill>
        </p:spPr>
        <p:txBody>
          <a:bodyPr>
            <a:normAutofit/>
          </a:bodyPr>
          <a:lstStyle/>
          <a:p>
            <a:pPr algn="ctr"/>
            <a:r>
              <a:rPr lang="en-GB" sz="3200" i="1" dirty="0" smtClean="0">
                <a:solidFill>
                  <a:schemeClr val="bg1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Homework Review: Wallet Card</a:t>
            </a:r>
            <a:endParaRPr lang="en-GB" sz="3200" i="1" dirty="0">
              <a:solidFill>
                <a:schemeClr val="bg1"/>
              </a:solidFill>
              <a:latin typeface="+mn-lt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35048" y="1"/>
            <a:ext cx="1556951" cy="1168412"/>
          </a:xfrm>
          <a:prstGeom prst="rect">
            <a:avLst/>
          </a:prstGeom>
        </p:spPr>
      </p:pic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5052060" y="1825625"/>
            <a:ext cx="6301740" cy="2837815"/>
          </a:xfrm>
        </p:spPr>
        <p:txBody>
          <a:bodyPr>
            <a:normAutofit/>
          </a:bodyPr>
          <a:lstStyle/>
          <a:p>
            <a:r>
              <a:rPr lang="en-GB" dirty="0" smtClean="0"/>
              <a:t>Did you look at the websites?</a:t>
            </a:r>
            <a:endParaRPr lang="en-GB" dirty="0" smtClean="0">
              <a:solidFill>
                <a:srgbClr val="FF0000"/>
              </a:solidFill>
            </a:endParaRPr>
          </a:p>
          <a:p>
            <a:r>
              <a:rPr lang="en-GB" dirty="0" smtClean="0"/>
              <a:t>What did you think of them?</a:t>
            </a:r>
            <a:endParaRPr lang="en-GB" dirty="0" smtClean="0">
              <a:solidFill>
                <a:srgbClr val="FF0000"/>
              </a:solidFill>
            </a:endParaRPr>
          </a:p>
          <a:p>
            <a:r>
              <a:rPr lang="en-GB" dirty="0" smtClean="0"/>
              <a:t>Did you find anything interesting?</a:t>
            </a:r>
            <a:endParaRPr lang="en-GB" dirty="0" smtClean="0">
              <a:solidFill>
                <a:srgbClr val="FF0000"/>
              </a:solidFill>
            </a:endParaRPr>
          </a:p>
          <a:p>
            <a:r>
              <a:rPr lang="en-GB" dirty="0" smtClean="0"/>
              <a:t>Did you find anything you didn't know?</a:t>
            </a:r>
          </a:p>
          <a:p>
            <a:r>
              <a:rPr lang="en-GB" dirty="0" smtClean="0">
                <a:solidFill>
                  <a:srgbClr val="FF0000"/>
                </a:solidFill>
              </a:rPr>
              <a:t>Keep the wallet card safe for future use!</a:t>
            </a:r>
          </a:p>
          <a:p>
            <a:endParaRPr lang="is-IS" dirty="0" smtClean="0"/>
          </a:p>
        </p:txBody>
      </p:sp>
      <p:pic>
        <p:nvPicPr>
          <p:cNvPr id="8" name="Content Placeholder 8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0297" y="1868170"/>
            <a:ext cx="3305636" cy="36676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45411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0635048" cy="1168413"/>
          </a:xfrm>
          <a:solidFill>
            <a:schemeClr val="tx1"/>
          </a:solidFill>
        </p:spPr>
        <p:txBody>
          <a:bodyPr>
            <a:normAutofit/>
          </a:bodyPr>
          <a:lstStyle/>
          <a:p>
            <a:pPr algn="ctr"/>
            <a:r>
              <a:rPr lang="en-GB" sz="3200" i="1" dirty="0">
                <a:solidFill>
                  <a:schemeClr val="bg1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Online Scavenger Hunt</a:t>
            </a:r>
            <a:endParaRPr lang="en-GB" sz="3200" i="1" dirty="0">
              <a:solidFill>
                <a:schemeClr val="bg1"/>
              </a:solidFill>
              <a:latin typeface="+mn-lt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35048" y="1"/>
            <a:ext cx="1556951" cy="1168412"/>
          </a:xfrm>
          <a:prstGeom prst="rect">
            <a:avLst/>
          </a:prstGeom>
        </p:spPr>
      </p:pic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14350" indent="-514350">
              <a:buAutoNum type="arabicPeriod"/>
            </a:pPr>
            <a:r>
              <a:rPr lang="en-US" dirty="0"/>
              <a:t>List three reasons why young people say they want to wait until they are older to have sex. 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List </a:t>
            </a:r>
            <a:r>
              <a:rPr lang="en-US" dirty="0"/>
              <a:t>four places where you can get free contraception. </a:t>
            </a:r>
            <a:endParaRPr lang="en-US" dirty="0" smtClean="0"/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Find out one thing you didn’t know about sex and the law. </a:t>
            </a:r>
            <a:endParaRPr lang="en-US" dirty="0" smtClean="0"/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List seven methods of contraception. Which method prevents both sexually transmitted infections and pregnancy? </a:t>
            </a:r>
            <a:endParaRPr lang="en-US" dirty="0" smtClean="0"/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What number could you call for confidential information and advice about relationships, sex and pregnancy? What other ways can you contact ChildLine? </a:t>
            </a:r>
            <a:endParaRPr lang="is-IS" dirty="0" smtClean="0"/>
          </a:p>
        </p:txBody>
      </p:sp>
    </p:spTree>
    <p:extLst>
      <p:ext uri="{BB962C8B-B14F-4D97-AF65-F5344CB8AC3E}">
        <p14:creationId xmlns:p14="http://schemas.microsoft.com/office/powerpoint/2010/main" val="3017600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0635048" cy="1168413"/>
          </a:xfrm>
          <a:solidFill>
            <a:schemeClr val="tx1"/>
          </a:solidFill>
        </p:spPr>
        <p:txBody>
          <a:bodyPr>
            <a:normAutofit/>
          </a:bodyPr>
          <a:lstStyle/>
          <a:p>
            <a:pPr algn="ctr"/>
            <a:r>
              <a:rPr lang="en-GB" sz="3200" dirty="0" smtClean="0">
                <a:solidFill>
                  <a:schemeClr val="bg1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rPr>
              <a:t>LESSON 5</a:t>
            </a:r>
            <a:endParaRPr lang="en-GB" sz="3200" dirty="0">
              <a:solidFill>
                <a:schemeClr val="bg1"/>
              </a:solidFill>
              <a:latin typeface="+mn-lt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35048" y="1"/>
            <a:ext cx="1556951" cy="1168412"/>
          </a:xfrm>
          <a:prstGeom prst="rect">
            <a:avLst/>
          </a:prstGeom>
        </p:spPr>
      </p:pic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Introduction to the lesson</a:t>
            </a:r>
          </a:p>
          <a:p>
            <a:r>
              <a:rPr lang="en-US" dirty="0" smtClean="0"/>
              <a:t>Staying Safe Scenarios</a:t>
            </a:r>
          </a:p>
          <a:p>
            <a:r>
              <a:rPr lang="en-US" dirty="0" smtClean="0"/>
              <a:t>JACK Survey Homework</a:t>
            </a:r>
            <a:endParaRPr lang="en-US" dirty="0"/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464630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0635048" cy="1168413"/>
          </a:xfrm>
          <a:solidFill>
            <a:schemeClr val="tx1"/>
          </a:solidFill>
        </p:spPr>
        <p:txBody>
          <a:bodyPr>
            <a:normAutofit/>
          </a:bodyPr>
          <a:lstStyle/>
          <a:p>
            <a:pPr algn="ctr"/>
            <a:r>
              <a:rPr lang="en-GB" sz="3200" i="1" dirty="0">
                <a:solidFill>
                  <a:schemeClr val="bg1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Staying Safe Scenarios</a:t>
            </a:r>
            <a:endParaRPr lang="en-GB" sz="3200" i="1" dirty="0">
              <a:solidFill>
                <a:schemeClr val="bg1"/>
              </a:solidFill>
              <a:latin typeface="+mn-lt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35048" y="1"/>
            <a:ext cx="1556951" cy="1168412"/>
          </a:xfrm>
          <a:prstGeom prst="rect">
            <a:avLst/>
          </a:prstGeom>
        </p:spPr>
      </p:pic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764059" y="1479636"/>
            <a:ext cx="10515600" cy="4351338"/>
          </a:xfrm>
        </p:spPr>
        <p:txBody>
          <a:bodyPr>
            <a:normAutofit fontScale="77500" lnSpcReduction="20000"/>
          </a:bodyPr>
          <a:lstStyle/>
          <a:p>
            <a:pPr marL="514350" lvl="0" indent="-514350">
              <a:buFont typeface="+mj-lt"/>
              <a:buAutoNum type="arabicPeriod"/>
            </a:pPr>
            <a:r>
              <a:rPr lang="en-US" sz="2600" dirty="0">
                <a:solidFill>
                  <a:prstClr val="black"/>
                </a:solidFill>
              </a:rPr>
              <a:t>You go to a party and have way too much to drink. The next thing you know you are in a bedroom with someone who is expecting to have sex with you. This is not what you want. </a:t>
            </a:r>
            <a:r>
              <a:rPr lang="en-US" sz="2600" i="1" dirty="0">
                <a:solidFill>
                  <a:srgbClr val="FF0000"/>
                </a:solidFill>
              </a:rPr>
              <a:t>What would you say?</a:t>
            </a:r>
          </a:p>
          <a:p>
            <a:pPr marL="514350" lvl="0" indent="-514350">
              <a:buFont typeface="+mj-lt"/>
              <a:buAutoNum type="arabicPeriod"/>
            </a:pPr>
            <a:r>
              <a:rPr lang="en-US" sz="2600" dirty="0">
                <a:solidFill>
                  <a:prstClr val="black"/>
                </a:solidFill>
              </a:rPr>
              <a:t>Someone wants to have sex with you but neither of you have a condom. The other person thinks you should risk it. You don’t think it’s a good idea but they keep trying to persuade you. </a:t>
            </a:r>
            <a:r>
              <a:rPr lang="en-US" sz="2600" i="1" dirty="0">
                <a:solidFill>
                  <a:srgbClr val="FF0000"/>
                </a:solidFill>
              </a:rPr>
              <a:t>What would you say?</a:t>
            </a:r>
          </a:p>
          <a:p>
            <a:pPr marL="514350" lvl="0" indent="-514350">
              <a:buFont typeface="+mj-lt"/>
              <a:buAutoNum type="arabicPeriod"/>
            </a:pPr>
            <a:r>
              <a:rPr lang="en-US" sz="2600" i="1" dirty="0">
                <a:solidFill>
                  <a:prstClr val="black"/>
                </a:solidFill>
              </a:rPr>
              <a:t>Your boyfriend/ girlfriend wants to have sex with you, but you don’t feel ready. </a:t>
            </a:r>
            <a:r>
              <a:rPr lang="en-US" sz="2600" i="1" dirty="0">
                <a:solidFill>
                  <a:srgbClr val="FF0000"/>
                </a:solidFill>
              </a:rPr>
              <a:t>What would you say? </a:t>
            </a:r>
          </a:p>
          <a:p>
            <a:pPr marL="514350" lvl="0" indent="-514350">
              <a:buFont typeface="+mj-lt"/>
              <a:buAutoNum type="arabicPeriod"/>
            </a:pPr>
            <a:r>
              <a:rPr lang="en-US" sz="2600" dirty="0">
                <a:solidFill>
                  <a:prstClr val="black"/>
                </a:solidFill>
              </a:rPr>
              <a:t>You really want to have sex with your girlfriend/boyfriend but she/he doesn’t want to. </a:t>
            </a:r>
            <a:r>
              <a:rPr lang="en-US" sz="2600" i="1" dirty="0">
                <a:solidFill>
                  <a:srgbClr val="FF0000"/>
                </a:solidFill>
              </a:rPr>
              <a:t>What would you say?</a:t>
            </a:r>
          </a:p>
          <a:p>
            <a:pPr marL="514350" lvl="0" indent="-514350">
              <a:buFont typeface="+mj-lt"/>
              <a:buAutoNum type="arabicPeriod"/>
            </a:pPr>
            <a:r>
              <a:rPr lang="en-US" sz="2600" dirty="0">
                <a:solidFill>
                  <a:prstClr val="black"/>
                </a:solidFill>
              </a:rPr>
              <a:t>You have sex with someone and afterwards you </a:t>
            </a:r>
            <a:r>
              <a:rPr lang="en-US" sz="2600" dirty="0" err="1">
                <a:solidFill>
                  <a:prstClr val="black"/>
                </a:solidFill>
              </a:rPr>
              <a:t>realise</a:t>
            </a:r>
            <a:r>
              <a:rPr lang="en-US" sz="2600" dirty="0">
                <a:solidFill>
                  <a:prstClr val="black"/>
                </a:solidFill>
              </a:rPr>
              <a:t> that the condom has split. </a:t>
            </a:r>
            <a:r>
              <a:rPr lang="en-US" sz="2600" i="1" dirty="0">
                <a:solidFill>
                  <a:srgbClr val="FF0000"/>
                </a:solidFill>
              </a:rPr>
              <a:t>What would you do?</a:t>
            </a:r>
          </a:p>
          <a:p>
            <a:pPr marL="514350" lvl="0" indent="-514350">
              <a:buFont typeface="+mj-lt"/>
              <a:buAutoNum type="arabicPeriod"/>
            </a:pPr>
            <a:r>
              <a:rPr lang="en-US" sz="2600" dirty="0">
                <a:solidFill>
                  <a:prstClr val="black"/>
                </a:solidFill>
              </a:rPr>
              <a:t>You want to have sex with a girl and you don’t have a condom. She says ‘it’s OK’ and you assume she’s on the pill. Later you regret having unprotected sex. </a:t>
            </a:r>
            <a:r>
              <a:rPr lang="en-US" sz="2600" i="1" dirty="0">
                <a:solidFill>
                  <a:srgbClr val="FF0000"/>
                </a:solidFill>
              </a:rPr>
              <a:t>What would you do?</a:t>
            </a:r>
          </a:p>
          <a:p>
            <a:pPr marL="514350" lvl="0" indent="-514350">
              <a:buFont typeface="+mj-lt"/>
              <a:buAutoNum type="arabicPeriod"/>
            </a:pPr>
            <a:r>
              <a:rPr lang="en-US" sz="2600" dirty="0">
                <a:solidFill>
                  <a:prstClr val="black"/>
                </a:solidFill>
              </a:rPr>
              <a:t>You are with someone who is drunk. She/he says she/he wants to have sex with you now. </a:t>
            </a:r>
            <a:r>
              <a:rPr lang="en-US" sz="2600" i="1" dirty="0">
                <a:solidFill>
                  <a:srgbClr val="FF0000"/>
                </a:solidFill>
              </a:rPr>
              <a:t>What would you say?</a:t>
            </a:r>
            <a:endParaRPr lang="en-US" sz="2600" i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01283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0635048" cy="1168413"/>
          </a:xfrm>
          <a:solidFill>
            <a:schemeClr val="tx1"/>
          </a:solidFill>
        </p:spPr>
        <p:txBody>
          <a:bodyPr>
            <a:normAutofit/>
          </a:bodyPr>
          <a:lstStyle/>
          <a:p>
            <a:pPr algn="ctr"/>
            <a:r>
              <a:rPr lang="en-GB" sz="3200" i="1" dirty="0">
                <a:solidFill>
                  <a:schemeClr val="bg1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Staying Safe Scenarios</a:t>
            </a:r>
            <a:endParaRPr lang="en-GB" sz="3200" i="1" dirty="0">
              <a:solidFill>
                <a:schemeClr val="bg1"/>
              </a:solidFill>
              <a:latin typeface="+mn-lt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35048" y="1"/>
            <a:ext cx="1556951" cy="1168412"/>
          </a:xfrm>
          <a:prstGeom prst="rect">
            <a:avLst/>
          </a:prstGeom>
        </p:spPr>
      </p:pic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764059" y="1479636"/>
            <a:ext cx="10515600" cy="4822310"/>
          </a:xfrm>
        </p:spPr>
        <p:txBody>
          <a:bodyPr>
            <a:normAutofit fontScale="70000" lnSpcReduction="20000"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PLEASE REMEMBER</a:t>
            </a:r>
            <a:r>
              <a:rPr lang="is-IS" dirty="0">
                <a:solidFill>
                  <a:srgbClr val="FF0000"/>
                </a:solidFill>
              </a:rPr>
              <a:t>…</a:t>
            </a:r>
            <a:endParaRPr lang="en-US" i="1" dirty="0">
              <a:solidFill>
                <a:srgbClr val="FF0000"/>
              </a:solidFill>
            </a:endParaRPr>
          </a:p>
          <a:p>
            <a:r>
              <a:rPr lang="en-US" dirty="0" smtClean="0"/>
              <a:t>If </a:t>
            </a:r>
            <a:r>
              <a:rPr lang="en-US" dirty="0"/>
              <a:t>you are having sex, </a:t>
            </a:r>
            <a:r>
              <a:rPr lang="en-US" u="sng" dirty="0"/>
              <a:t>always</a:t>
            </a:r>
            <a:r>
              <a:rPr lang="en-US" dirty="0"/>
              <a:t> use a condom. It will protect you from unplanned pregnancy and sexually transmitted infections (STIs</a:t>
            </a:r>
            <a:r>
              <a:rPr lang="en-US" dirty="0" smtClean="0"/>
              <a:t>).</a:t>
            </a:r>
          </a:p>
          <a:p>
            <a:r>
              <a:rPr lang="en-US" dirty="0"/>
              <a:t>If you have unprotected sex, girls should get emergency contraception as soon as possible and both boys and girls should get get checked for sexually transmitted infections. </a:t>
            </a:r>
          </a:p>
          <a:p>
            <a:r>
              <a:rPr lang="en-US" dirty="0" smtClean="0"/>
              <a:t>The </a:t>
            </a:r>
            <a:r>
              <a:rPr lang="en-US" dirty="0"/>
              <a:t>‘age of consent’ is 16 but this </a:t>
            </a:r>
            <a:r>
              <a:rPr lang="en-US" u="sng" dirty="0"/>
              <a:t>does not</a:t>
            </a:r>
            <a:r>
              <a:rPr lang="en-US" dirty="0"/>
              <a:t> mean that you should have sex at that age. This law exists to protect those under 16 from sexual abuse.  It’s totally OK to wait until you are ready. </a:t>
            </a:r>
            <a:endParaRPr lang="en-US" dirty="0" smtClean="0"/>
          </a:p>
          <a:p>
            <a:r>
              <a:rPr lang="en-US" dirty="0"/>
              <a:t>Never assume the person you are having sex with is sorted for contraception. If you want to avoid pregnancy and STIs, you need to know what contraception you will use. </a:t>
            </a:r>
            <a:endParaRPr lang="en-US" dirty="0" smtClean="0"/>
          </a:p>
          <a:p>
            <a:r>
              <a:rPr lang="en-US" dirty="0"/>
              <a:t>If you think you might have sex, you should always carry condoms with you. </a:t>
            </a:r>
            <a:endParaRPr lang="en-US" dirty="0" smtClean="0"/>
          </a:p>
          <a:p>
            <a:r>
              <a:rPr lang="en-US" dirty="0"/>
              <a:t>No always means no. If you want to have sex, you must always make sure that you’re both happy and comfortable doing so, and that the other person has consented. </a:t>
            </a:r>
            <a:endParaRPr lang="en-US" dirty="0" smtClean="0"/>
          </a:p>
          <a:p>
            <a:r>
              <a:rPr lang="en-US" dirty="0"/>
              <a:t>Having sex with someone who is drunk or has taken drugs is wrong because they may be not be able to consent to having sex – that is fully say yes to having sex. When someone doesn’t consent, that’s sexual assault. </a:t>
            </a:r>
            <a:endParaRPr lang="en-US" dirty="0" smtClean="0"/>
          </a:p>
          <a:p>
            <a:r>
              <a:rPr lang="en-US" dirty="0"/>
              <a:t>Boys and girls have equal responsibility to avoid unintended pregnancy and STIs. </a:t>
            </a:r>
            <a:endParaRPr lang="en-US" i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60503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0635048" cy="1168413"/>
          </a:xfrm>
          <a:solidFill>
            <a:schemeClr val="tx1"/>
          </a:solidFill>
        </p:spPr>
        <p:txBody>
          <a:bodyPr>
            <a:normAutofit/>
          </a:bodyPr>
          <a:lstStyle/>
          <a:p>
            <a:pPr algn="ctr"/>
            <a:r>
              <a:rPr lang="en-GB" sz="3200" i="1" dirty="0" smtClean="0">
                <a:solidFill>
                  <a:schemeClr val="bg1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Homework</a:t>
            </a:r>
            <a:r>
              <a:rPr lang="is-IS" sz="3200" i="1" dirty="0" smtClean="0">
                <a:solidFill>
                  <a:schemeClr val="bg1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… JACK  Survey</a:t>
            </a:r>
            <a:endParaRPr lang="en-GB" sz="3200" i="1" dirty="0">
              <a:solidFill>
                <a:schemeClr val="bg1"/>
              </a:solidFill>
              <a:latin typeface="+mn-lt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35048" y="1"/>
            <a:ext cx="1556951" cy="1168412"/>
          </a:xfrm>
          <a:prstGeom prst="rect">
            <a:avLst/>
          </a:prstGeom>
        </p:spPr>
      </p:pic>
      <p:sp>
        <p:nvSpPr>
          <p:cNvPr id="6" name="Content Placeholder 5"/>
          <p:cNvSpPr txBox="1">
            <a:spLocks/>
          </p:cNvSpPr>
          <p:nvPr/>
        </p:nvSpPr>
        <p:spPr>
          <a:xfrm>
            <a:off x="5317524" y="1821667"/>
            <a:ext cx="6301740" cy="3918185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1" u="sng" dirty="0">
                <a:solidFill>
                  <a:srgbClr val="FF0000"/>
                </a:solidFill>
              </a:rPr>
              <a:t>Instructions: </a:t>
            </a:r>
            <a:endParaRPr lang="en-GB" dirty="0">
              <a:solidFill>
                <a:srgbClr val="FF0000"/>
              </a:solidFill>
            </a:endParaRPr>
          </a:p>
          <a:p>
            <a:r>
              <a:rPr lang="en-GB" dirty="0" smtClean="0"/>
              <a:t>Ask your parent/carer (or another </a:t>
            </a:r>
            <a:r>
              <a:rPr lang="en-GB" u="sng" dirty="0" smtClean="0"/>
              <a:t>trusted</a:t>
            </a:r>
            <a:r>
              <a:rPr lang="en-GB" dirty="0" smtClean="0"/>
              <a:t> </a:t>
            </a:r>
            <a:r>
              <a:rPr lang="en-GB" u="sng" dirty="0" smtClean="0"/>
              <a:t>adult</a:t>
            </a:r>
            <a:r>
              <a:rPr lang="en-GB" dirty="0" smtClean="0"/>
              <a:t> such as an older brother/sister, aunt/uncle or grandparent) to watch the Jack film or read the script.</a:t>
            </a:r>
          </a:p>
          <a:p>
            <a:r>
              <a:rPr lang="en-GB" dirty="0" smtClean="0"/>
              <a:t>Afterwards ask them to answer the 3 questions. </a:t>
            </a:r>
          </a:p>
          <a:p>
            <a:r>
              <a:rPr lang="en-GB" dirty="0" smtClean="0"/>
              <a:t>You don’t have to hand in the survey and you will keep their answers confidential. </a:t>
            </a:r>
          </a:p>
          <a:p>
            <a:r>
              <a:rPr lang="en-GB" dirty="0" smtClean="0"/>
              <a:t>We’ve sent your parents/carers a letter telling them about this activity.</a:t>
            </a:r>
          </a:p>
          <a:p>
            <a:endParaRPr lang="en-GB" dirty="0" smtClean="0">
              <a:solidFill>
                <a:srgbClr val="002060"/>
              </a:solidFill>
            </a:endParaRPr>
          </a:p>
          <a:p>
            <a:endParaRPr lang="is-IS" dirty="0" smtClean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9880" y="2075913"/>
            <a:ext cx="3529330" cy="34096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46317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0635048" cy="1168413"/>
          </a:xfrm>
          <a:solidFill>
            <a:schemeClr val="tx1"/>
          </a:solidFill>
        </p:spPr>
        <p:txBody>
          <a:bodyPr>
            <a:normAutofit/>
          </a:bodyPr>
          <a:lstStyle/>
          <a:p>
            <a:pPr algn="ctr"/>
            <a:r>
              <a:rPr lang="en-GB" sz="3200" dirty="0" smtClean="0">
                <a:solidFill>
                  <a:schemeClr val="bg1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rPr>
              <a:t>LESSON 6</a:t>
            </a:r>
            <a:endParaRPr lang="en-GB" sz="3200" dirty="0">
              <a:solidFill>
                <a:schemeClr val="bg1"/>
              </a:solidFill>
              <a:latin typeface="+mn-lt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35048" y="1"/>
            <a:ext cx="1556951" cy="1168412"/>
          </a:xfrm>
          <a:prstGeom prst="rect">
            <a:avLst/>
          </a:prstGeom>
        </p:spPr>
      </p:pic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Introduction to the lesson</a:t>
            </a:r>
          </a:p>
          <a:p>
            <a:r>
              <a:rPr lang="en-US" dirty="0" smtClean="0"/>
              <a:t>Homework Review: JACK Survey</a:t>
            </a:r>
          </a:p>
          <a:p>
            <a:r>
              <a:rPr lang="en-US" dirty="0" smtClean="0"/>
              <a:t>Controversial Statements</a:t>
            </a:r>
          </a:p>
          <a:p>
            <a:r>
              <a:rPr lang="en-US" dirty="0" smtClean="0"/>
              <a:t>My Plan </a:t>
            </a:r>
            <a:endParaRPr lang="en-US" dirty="0"/>
          </a:p>
          <a:p>
            <a:endParaRPr lang="en-US" dirty="0"/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238439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0635048" cy="1168413"/>
          </a:xfrm>
          <a:solidFill>
            <a:schemeClr val="tx1"/>
          </a:solidFill>
        </p:spPr>
        <p:txBody>
          <a:bodyPr>
            <a:normAutofit/>
          </a:bodyPr>
          <a:lstStyle/>
          <a:p>
            <a:pPr algn="ctr"/>
            <a:r>
              <a:rPr lang="en-GB" sz="3200" i="1" dirty="0" smtClean="0">
                <a:solidFill>
                  <a:schemeClr val="bg1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Homework Review</a:t>
            </a:r>
            <a:r>
              <a:rPr lang="is-IS" sz="3200" i="1" dirty="0" smtClean="0">
                <a:solidFill>
                  <a:schemeClr val="bg1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…JACK Survey</a:t>
            </a:r>
            <a:endParaRPr lang="en-GB" sz="3200" i="1" dirty="0">
              <a:solidFill>
                <a:schemeClr val="bg1"/>
              </a:solidFill>
              <a:latin typeface="+mn-lt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35048" y="1"/>
            <a:ext cx="1556951" cy="1168412"/>
          </a:xfrm>
          <a:prstGeom prst="rect">
            <a:avLst/>
          </a:prstGeom>
        </p:spPr>
      </p:pic>
      <p:sp>
        <p:nvSpPr>
          <p:cNvPr id="6" name="Content Placeholder 5"/>
          <p:cNvSpPr txBox="1">
            <a:spLocks/>
          </p:cNvSpPr>
          <p:nvPr/>
        </p:nvSpPr>
        <p:spPr>
          <a:xfrm>
            <a:off x="5317524" y="1821667"/>
            <a:ext cx="6301740" cy="391818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b="1" u="sng" dirty="0" smtClean="0">
                <a:solidFill>
                  <a:srgbClr val="FF0000"/>
                </a:solidFill>
              </a:rPr>
              <a:t>Discussion</a:t>
            </a:r>
            <a:endParaRPr lang="en-GB" dirty="0">
              <a:solidFill>
                <a:srgbClr val="FF0000"/>
              </a:solidFill>
            </a:endParaRPr>
          </a:p>
          <a:p>
            <a:r>
              <a:rPr lang="en-GB" dirty="0" smtClean="0"/>
              <a:t>Did you do the activity? </a:t>
            </a:r>
          </a:p>
          <a:p>
            <a:r>
              <a:rPr lang="en-GB" dirty="0" smtClean="0"/>
              <a:t>Who did you survey?</a:t>
            </a:r>
          </a:p>
          <a:p>
            <a:r>
              <a:rPr lang="en-GB" dirty="0" smtClean="0"/>
              <a:t>How was it speaking to this person about these issues?</a:t>
            </a:r>
          </a:p>
          <a:p>
            <a:r>
              <a:rPr lang="en-GB" dirty="0" smtClean="0"/>
              <a:t>Were you surprised by their responses to the questions?</a:t>
            </a:r>
          </a:p>
          <a:p>
            <a:endParaRPr lang="en-GB" dirty="0" smtClean="0"/>
          </a:p>
          <a:p>
            <a:endParaRPr lang="en-GB" dirty="0" smtClean="0">
              <a:solidFill>
                <a:srgbClr val="002060"/>
              </a:solidFill>
            </a:endParaRPr>
          </a:p>
          <a:p>
            <a:endParaRPr lang="is-IS" dirty="0" smtClean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2690" y="1821667"/>
            <a:ext cx="3529330" cy="34096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65120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0635048" cy="1168413"/>
          </a:xfrm>
          <a:solidFill>
            <a:schemeClr val="tx1"/>
          </a:solidFill>
        </p:spPr>
        <p:txBody>
          <a:bodyPr>
            <a:normAutofit/>
          </a:bodyPr>
          <a:lstStyle/>
          <a:p>
            <a:pPr algn="ctr"/>
            <a:r>
              <a:rPr lang="en-GB" sz="3200" i="1" dirty="0" smtClean="0">
                <a:solidFill>
                  <a:schemeClr val="bg1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rPr>
              <a:t>Controversial Statements</a:t>
            </a:r>
            <a:endParaRPr lang="en-GB" sz="3200" dirty="0">
              <a:solidFill>
                <a:schemeClr val="bg1"/>
              </a:solidFill>
              <a:latin typeface="+mn-lt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8450" y="1642233"/>
            <a:ext cx="10655097" cy="4752387"/>
          </a:xfrm>
        </p:spPr>
        <p:txBody>
          <a:bodyPr>
            <a:normAutofit/>
          </a:bodyPr>
          <a:lstStyle/>
          <a:p>
            <a:pPr algn="just"/>
            <a:endParaRPr lang="en-GB" i="1" dirty="0" smtClean="0">
              <a:solidFill>
                <a:srgbClr val="FF000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endParaRPr lang="en-GB" i="1" dirty="0" smtClean="0">
              <a:solidFill>
                <a:srgbClr val="FF000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endParaRPr lang="en-GB" i="1" dirty="0" smtClean="0">
              <a:solidFill>
                <a:srgbClr val="FF000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endParaRPr lang="en-GB" i="1" dirty="0" smtClean="0">
              <a:solidFill>
                <a:srgbClr val="FF000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endParaRPr lang="en-GB" i="1" dirty="0" smtClean="0">
              <a:solidFill>
                <a:srgbClr val="FF000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endParaRPr lang="en-GB" i="1" dirty="0">
              <a:solidFill>
                <a:srgbClr val="FF000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35048" y="1"/>
            <a:ext cx="1556951" cy="1168412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664472" y="1585147"/>
            <a:ext cx="427270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b="1" dirty="0"/>
              <a:t>Some women wear clothes that ask for sex</a:t>
            </a:r>
            <a:endParaRPr lang="en-US" b="1" u="sng" dirty="0"/>
          </a:p>
        </p:txBody>
      </p:sp>
      <p:sp>
        <p:nvSpPr>
          <p:cNvPr id="10" name="Rectangle 9"/>
          <p:cNvSpPr/>
          <p:nvPr/>
        </p:nvSpPr>
        <p:spPr>
          <a:xfrm>
            <a:off x="2543366" y="2031273"/>
            <a:ext cx="319792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b="1" dirty="0">
                <a:solidFill>
                  <a:srgbClr val="7030A0"/>
                </a:solidFill>
              </a:rPr>
              <a:t>A woman’s place is in the home</a:t>
            </a:r>
          </a:p>
        </p:txBody>
      </p:sp>
      <p:sp>
        <p:nvSpPr>
          <p:cNvPr id="11" name="Rectangle 10"/>
          <p:cNvSpPr/>
          <p:nvPr/>
        </p:nvSpPr>
        <p:spPr>
          <a:xfrm>
            <a:off x="6528761" y="1590592"/>
            <a:ext cx="487627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rgbClr val="92D050"/>
                </a:solidFill>
              </a:rPr>
              <a:t>Men are better at making decisions than women</a:t>
            </a:r>
            <a:r>
              <a:rPr lang="en-US" dirty="0">
                <a:solidFill>
                  <a:srgbClr val="92D050"/>
                </a:solidFill>
              </a:rPr>
              <a:t> </a:t>
            </a:r>
          </a:p>
        </p:txBody>
      </p:sp>
      <p:sp>
        <p:nvSpPr>
          <p:cNvPr id="12" name="Rectangle 11"/>
          <p:cNvSpPr/>
          <p:nvPr/>
        </p:nvSpPr>
        <p:spPr>
          <a:xfrm>
            <a:off x="5966904" y="3588075"/>
            <a:ext cx="371941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b="1" dirty="0">
                <a:solidFill>
                  <a:srgbClr val="C00000"/>
                </a:solidFill>
              </a:rPr>
              <a:t>Women who carry condoms are sluts</a:t>
            </a:r>
            <a:endParaRPr lang="en-US" b="1" u="sng" dirty="0">
              <a:solidFill>
                <a:srgbClr val="C00000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676234" y="2657047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b="1" dirty="0">
                <a:solidFill>
                  <a:srgbClr val="FFC000"/>
                </a:solidFill>
              </a:rPr>
              <a:t>Men should go out to work and women should stay at home and look after the children</a:t>
            </a:r>
            <a:r>
              <a:rPr lang="en-US" dirty="0">
                <a:solidFill>
                  <a:srgbClr val="FFC000"/>
                </a:solidFill>
              </a:rPr>
              <a:t> </a:t>
            </a:r>
          </a:p>
        </p:txBody>
      </p:sp>
      <p:sp>
        <p:nvSpPr>
          <p:cNvPr id="14" name="Rectangle 13"/>
          <p:cNvSpPr/>
          <p:nvPr/>
        </p:nvSpPr>
        <p:spPr>
          <a:xfrm>
            <a:off x="5966904" y="2017890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en-US" b="1" dirty="0"/>
              <a:t>Teenagers from poor families are more likely to have an unplanned baby than teenagers from rich families</a:t>
            </a:r>
            <a:endParaRPr lang="en-US" b="1" u="sng" dirty="0"/>
          </a:p>
        </p:txBody>
      </p:sp>
      <p:sp>
        <p:nvSpPr>
          <p:cNvPr id="15" name="Rectangle 14"/>
          <p:cNvSpPr/>
          <p:nvPr/>
        </p:nvSpPr>
        <p:spPr>
          <a:xfrm>
            <a:off x="327653" y="3623482"/>
            <a:ext cx="495079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chemeClr val="accent2"/>
                </a:solidFill>
              </a:rPr>
              <a:t>If you haven’t had sex by the time you’re 18, there must be something wrong with you</a:t>
            </a:r>
            <a:r>
              <a:rPr lang="en-US" dirty="0">
                <a:solidFill>
                  <a:schemeClr val="accent2"/>
                </a:solidFill>
              </a:rPr>
              <a:t> </a:t>
            </a:r>
          </a:p>
        </p:txBody>
      </p:sp>
      <p:sp>
        <p:nvSpPr>
          <p:cNvPr id="16" name="Rectangle 15"/>
          <p:cNvSpPr/>
          <p:nvPr/>
        </p:nvSpPr>
        <p:spPr>
          <a:xfrm>
            <a:off x="8390874" y="3038471"/>
            <a:ext cx="307878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rgbClr val="00B0F0"/>
                </a:solidFill>
              </a:rPr>
              <a:t>Abortion is always wrong</a:t>
            </a:r>
            <a:r>
              <a:rPr lang="en-US" dirty="0">
                <a:solidFill>
                  <a:srgbClr val="00B0F0"/>
                </a:solidFill>
              </a:rPr>
              <a:t> </a:t>
            </a:r>
          </a:p>
        </p:txBody>
      </p:sp>
      <p:sp>
        <p:nvSpPr>
          <p:cNvPr id="17" name="Rectangle 16"/>
          <p:cNvSpPr/>
          <p:nvPr/>
        </p:nvSpPr>
        <p:spPr>
          <a:xfrm>
            <a:off x="7451124" y="3973099"/>
            <a:ext cx="406463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/>
              <a:t>Only people with money have abortions</a:t>
            </a:r>
            <a:r>
              <a:rPr lang="en-US"/>
              <a:t> </a:t>
            </a:r>
            <a:endParaRPr lang="en-US" dirty="0"/>
          </a:p>
        </p:txBody>
      </p:sp>
      <p:sp>
        <p:nvSpPr>
          <p:cNvPr id="18" name="Rectangle 17"/>
          <p:cNvSpPr/>
          <p:nvPr/>
        </p:nvSpPr>
        <p:spPr>
          <a:xfrm>
            <a:off x="3701304" y="3134404"/>
            <a:ext cx="478938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/>
              <a:t>Religious women would never have an abortion</a:t>
            </a:r>
            <a:r>
              <a:rPr lang="en-US" dirty="0"/>
              <a:t> </a:t>
            </a:r>
          </a:p>
        </p:txBody>
      </p:sp>
      <p:sp>
        <p:nvSpPr>
          <p:cNvPr id="19" name="Rectangle 18"/>
          <p:cNvSpPr/>
          <p:nvPr/>
        </p:nvSpPr>
        <p:spPr>
          <a:xfrm>
            <a:off x="5475547" y="4350071"/>
            <a:ext cx="314009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>
                <a:solidFill>
                  <a:schemeClr val="accent5"/>
                </a:solidFill>
              </a:rPr>
              <a:t>Marriage is an end to freedom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20" name="Rectangle 19"/>
          <p:cNvSpPr/>
          <p:nvPr/>
        </p:nvSpPr>
        <p:spPr>
          <a:xfrm>
            <a:off x="1472856" y="4391271"/>
            <a:ext cx="380559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/>
              <a:t>The only thing men think about is sex</a:t>
            </a:r>
            <a:r>
              <a:rPr lang="en-US"/>
              <a:t> </a:t>
            </a:r>
            <a:endParaRPr lang="en-US" dirty="0"/>
          </a:p>
        </p:txBody>
      </p:sp>
      <p:sp>
        <p:nvSpPr>
          <p:cNvPr id="21" name="Rectangle 20"/>
          <p:cNvSpPr/>
          <p:nvPr/>
        </p:nvSpPr>
        <p:spPr>
          <a:xfrm>
            <a:off x="9029383" y="4520717"/>
            <a:ext cx="298536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b="1" dirty="0">
                <a:solidFill>
                  <a:schemeClr val="accent6"/>
                </a:solidFill>
              </a:rPr>
              <a:t>Pregnancy is a women’s issue</a:t>
            </a:r>
            <a:endParaRPr lang="en-US" dirty="0">
              <a:solidFill>
                <a:schemeClr val="accent6"/>
              </a:solidFill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945181" y="5420436"/>
            <a:ext cx="420563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rgbClr val="7030A0"/>
                </a:solidFill>
              </a:rPr>
              <a:t>Contraception is a woman’s responsibility</a:t>
            </a:r>
            <a:r>
              <a:rPr lang="en-US" dirty="0">
                <a:solidFill>
                  <a:srgbClr val="7030A0"/>
                </a:solidFill>
              </a:rPr>
              <a:t> </a:t>
            </a:r>
          </a:p>
        </p:txBody>
      </p:sp>
      <p:sp>
        <p:nvSpPr>
          <p:cNvPr id="23" name="Rectangle 22"/>
          <p:cNvSpPr/>
          <p:nvPr/>
        </p:nvSpPr>
        <p:spPr>
          <a:xfrm>
            <a:off x="1769651" y="4887720"/>
            <a:ext cx="480516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You should be married before you have children</a:t>
            </a:r>
            <a:r>
              <a:rPr lang="en-US" dirty="0">
                <a:solidFill>
                  <a:srgbClr val="FF0000"/>
                </a:solidFill>
              </a:rPr>
              <a:t> </a:t>
            </a:r>
          </a:p>
        </p:txBody>
      </p:sp>
      <p:sp>
        <p:nvSpPr>
          <p:cNvPr id="24" name="Rectangle 23"/>
          <p:cNvSpPr/>
          <p:nvPr/>
        </p:nvSpPr>
        <p:spPr>
          <a:xfrm>
            <a:off x="5741293" y="5218819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b="1" dirty="0"/>
              <a:t>Men pretend they’ve had more sex than they really have and women pretend they’ve had less sex than they really ha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423134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/>
      <p:bldP spid="12" grpId="0"/>
      <p:bldP spid="13" grpId="0"/>
      <p:bldP spid="14" grpId="0"/>
      <p:bldP spid="15" grpId="0"/>
      <p:bldP spid="16" grpId="0"/>
      <p:bldP spid="17" grpId="0"/>
      <p:bldP spid="18" grpId="0"/>
      <p:bldP spid="19" grpId="0"/>
      <p:bldP spid="20" grpId="0"/>
      <p:bldP spid="21" grpId="0"/>
      <p:bldP spid="22" grpId="0"/>
      <p:bldP spid="23" grpId="0"/>
      <p:bldP spid="24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0635048" cy="1168413"/>
          </a:xfrm>
          <a:solidFill>
            <a:schemeClr val="tx1"/>
          </a:solidFill>
        </p:spPr>
        <p:txBody>
          <a:bodyPr>
            <a:normAutofit/>
          </a:bodyPr>
          <a:lstStyle/>
          <a:p>
            <a:pPr algn="ctr"/>
            <a:r>
              <a:rPr lang="en-GB" sz="3200" i="1" dirty="0" smtClean="0">
                <a:solidFill>
                  <a:schemeClr val="bg1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rPr>
              <a:t>My Plan</a:t>
            </a:r>
            <a:endParaRPr lang="en-GB" sz="3200" dirty="0">
              <a:solidFill>
                <a:schemeClr val="bg1"/>
              </a:solidFill>
              <a:latin typeface="+mn-lt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8450" y="1642234"/>
            <a:ext cx="10655097" cy="3955378"/>
          </a:xfrm>
        </p:spPr>
        <p:txBody>
          <a:bodyPr>
            <a:normAutofit/>
          </a:bodyPr>
          <a:lstStyle/>
          <a:p>
            <a:pPr algn="just"/>
            <a:endParaRPr lang="en-GB" i="1" dirty="0" smtClean="0">
              <a:solidFill>
                <a:srgbClr val="FF000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endParaRPr lang="en-GB" i="1" dirty="0">
              <a:solidFill>
                <a:srgbClr val="FF000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endParaRPr lang="en-GB" i="1" dirty="0" smtClean="0">
              <a:solidFill>
                <a:srgbClr val="FF000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endParaRPr lang="en-GB" i="1" dirty="0">
              <a:solidFill>
                <a:srgbClr val="FF000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endParaRPr lang="en-GB" i="1" dirty="0" smtClean="0">
              <a:solidFill>
                <a:srgbClr val="FF000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endParaRPr lang="en-GB" i="1" dirty="0">
              <a:solidFill>
                <a:srgbClr val="FF000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35048" y="1"/>
            <a:ext cx="1556951" cy="1168412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255373" y="1242910"/>
            <a:ext cx="11483546" cy="40774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440180" marR="0">
              <a:spcBef>
                <a:spcPts val="5"/>
              </a:spcBef>
              <a:spcAft>
                <a:spcPts val="0"/>
              </a:spcAft>
            </a:pPr>
            <a:r>
              <a:rPr lang="en-US" sz="2000" b="1" dirty="0">
                <a:ea typeface="Arial" charset="0"/>
              </a:rPr>
              <a:t> </a:t>
            </a:r>
            <a:endParaRPr lang="en-US" sz="2000" dirty="0">
              <a:ea typeface="Arial" charset="0"/>
            </a:endParaRPr>
          </a:p>
          <a:p>
            <a:pPr marL="1005840" marR="914400">
              <a:lnSpc>
                <a:spcPct val="103000"/>
              </a:lnSpc>
              <a:spcBef>
                <a:spcPts val="5"/>
              </a:spcBef>
              <a:spcAft>
                <a:spcPts val="0"/>
              </a:spcAft>
            </a:pPr>
            <a:r>
              <a:rPr lang="en-US" sz="2000" b="1" dirty="0">
                <a:ea typeface="Arial" charset="0"/>
              </a:rPr>
              <a:t>Instructions: </a:t>
            </a:r>
            <a:r>
              <a:rPr lang="en-US" sz="2000" dirty="0">
                <a:ea typeface="Arial" charset="0"/>
              </a:rPr>
              <a:t>Think about how you would feel if you were in a heterosexual relationship and you or your partner got pregnant now. Think about the questions </a:t>
            </a:r>
            <a:r>
              <a:rPr lang="en-US" sz="2000" dirty="0" smtClean="0">
                <a:ea typeface="Arial" charset="0"/>
              </a:rPr>
              <a:t>on the handout and </a:t>
            </a:r>
            <a:r>
              <a:rPr lang="en-US" sz="2000" dirty="0">
                <a:ea typeface="Arial" charset="0"/>
              </a:rPr>
              <a:t>write your answers in the spaces provided. </a:t>
            </a:r>
            <a:endParaRPr lang="en-US" sz="2000" dirty="0" smtClean="0">
              <a:ea typeface="Arial" charset="0"/>
            </a:endParaRPr>
          </a:p>
          <a:p>
            <a:pPr marL="1005840" marR="914400">
              <a:lnSpc>
                <a:spcPct val="103000"/>
              </a:lnSpc>
              <a:spcBef>
                <a:spcPts val="5"/>
              </a:spcBef>
              <a:spcAft>
                <a:spcPts val="0"/>
              </a:spcAft>
            </a:pPr>
            <a:endParaRPr lang="en-US" sz="2000" dirty="0">
              <a:ea typeface="Arial" charset="0"/>
            </a:endParaRPr>
          </a:p>
          <a:p>
            <a:pPr marL="1005840" marR="914400">
              <a:lnSpc>
                <a:spcPct val="103000"/>
              </a:lnSpc>
              <a:spcBef>
                <a:spcPts val="5"/>
              </a:spcBef>
              <a:spcAft>
                <a:spcPts val="0"/>
              </a:spcAft>
            </a:pPr>
            <a:r>
              <a:rPr lang="en-US" sz="2000" i="1" u="sng" dirty="0" smtClean="0">
                <a:ea typeface="Arial" charset="0"/>
              </a:rPr>
              <a:t>Your </a:t>
            </a:r>
            <a:r>
              <a:rPr lang="en-US" sz="2000" i="1" u="sng" dirty="0">
                <a:ea typeface="Arial" charset="0"/>
              </a:rPr>
              <a:t>answers are confidential and will not be collected by the teacher</a:t>
            </a:r>
            <a:r>
              <a:rPr lang="en-US" sz="2000" i="1" u="sng" dirty="0" smtClean="0">
                <a:ea typeface="Arial" charset="0"/>
              </a:rPr>
              <a:t>.</a:t>
            </a:r>
          </a:p>
          <a:p>
            <a:pPr marL="1005840" marR="914400">
              <a:lnSpc>
                <a:spcPct val="103000"/>
              </a:lnSpc>
              <a:spcBef>
                <a:spcPts val="5"/>
              </a:spcBef>
              <a:spcAft>
                <a:spcPts val="0"/>
              </a:spcAft>
            </a:pPr>
            <a:endParaRPr lang="en-US" sz="2000" dirty="0">
              <a:effectLst/>
              <a:ea typeface="Arial" charset="0"/>
            </a:endParaRPr>
          </a:p>
          <a:p>
            <a:pPr marL="1005840" marR="914400">
              <a:lnSpc>
                <a:spcPct val="103000"/>
              </a:lnSpc>
              <a:spcBef>
                <a:spcPts val="5"/>
              </a:spcBef>
              <a:spcAft>
                <a:spcPts val="0"/>
              </a:spcAft>
            </a:pPr>
            <a:r>
              <a:rPr lang="en-US" sz="2000" dirty="0" smtClean="0">
                <a:solidFill>
                  <a:srgbClr val="FF0000"/>
                </a:solidFill>
                <a:effectLst/>
                <a:ea typeface="Arial" charset="0"/>
              </a:rPr>
              <a:t>DISCUSSION</a:t>
            </a:r>
          </a:p>
          <a:p>
            <a:pPr marL="1005840" marR="914400">
              <a:lnSpc>
                <a:spcPct val="103000"/>
              </a:lnSpc>
              <a:spcBef>
                <a:spcPts val="5"/>
              </a:spcBef>
              <a:spcAft>
                <a:spcPts val="0"/>
              </a:spcAft>
            </a:pPr>
            <a:endParaRPr lang="en-US" sz="2000" dirty="0">
              <a:ea typeface="Arial" charset="0"/>
            </a:endParaRPr>
          </a:p>
          <a:p>
            <a:pPr marL="1348740" marR="914400" indent="-342900">
              <a:lnSpc>
                <a:spcPct val="103000"/>
              </a:lnSpc>
              <a:spcBef>
                <a:spcPts val="5"/>
              </a:spcBef>
              <a:spcAft>
                <a:spcPts val="0"/>
              </a:spcAft>
              <a:buFont typeface="Arial" charset="0"/>
              <a:buChar char="•"/>
            </a:pPr>
            <a:r>
              <a:rPr lang="en-US" sz="2400" dirty="0" smtClean="0">
                <a:effectLst/>
                <a:ea typeface="Arial" charset="0"/>
              </a:rPr>
              <a:t>How confident are you in your plan?</a:t>
            </a:r>
          </a:p>
          <a:p>
            <a:pPr marL="1348740" marR="914400" indent="-342900">
              <a:lnSpc>
                <a:spcPct val="103000"/>
              </a:lnSpc>
              <a:spcBef>
                <a:spcPts val="5"/>
              </a:spcBef>
              <a:spcAft>
                <a:spcPts val="0"/>
              </a:spcAft>
              <a:buFont typeface="Arial" charset="0"/>
              <a:buChar char="•"/>
            </a:pPr>
            <a:endParaRPr lang="en-US" sz="2400" dirty="0">
              <a:ea typeface="Arial" charset="0"/>
            </a:endParaRPr>
          </a:p>
          <a:p>
            <a:pPr marL="1348740" marR="914400" indent="-342900">
              <a:lnSpc>
                <a:spcPct val="103000"/>
              </a:lnSpc>
              <a:spcBef>
                <a:spcPts val="5"/>
              </a:spcBef>
              <a:spcAft>
                <a:spcPts val="0"/>
              </a:spcAft>
              <a:buFont typeface="Arial" charset="0"/>
              <a:buChar char="•"/>
            </a:pPr>
            <a:r>
              <a:rPr lang="en-US" sz="2400" dirty="0" smtClean="0">
                <a:effectLst/>
                <a:ea typeface="Arial" charset="0"/>
              </a:rPr>
              <a:t>Are there other things you need to know or find out?</a:t>
            </a:r>
            <a:endParaRPr lang="en-US" sz="2400" dirty="0">
              <a:effectLst/>
              <a:ea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338121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0635048" cy="1168413"/>
          </a:xfrm>
          <a:solidFill>
            <a:schemeClr val="tx1"/>
          </a:solidFill>
        </p:spPr>
        <p:txBody>
          <a:bodyPr>
            <a:normAutofit/>
          </a:bodyPr>
          <a:lstStyle/>
          <a:p>
            <a:pPr algn="ctr"/>
            <a:r>
              <a:rPr lang="en-GB" sz="3200" i="1" dirty="0" smtClean="0">
                <a:solidFill>
                  <a:schemeClr val="bg1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rPr>
              <a:t>Introduction to the Programme</a:t>
            </a:r>
            <a:endParaRPr lang="en-GB" sz="3200" i="1" dirty="0">
              <a:solidFill>
                <a:schemeClr val="bg1"/>
              </a:solidFill>
              <a:latin typeface="+mn-lt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GB" i="1" dirty="0">
              <a:solidFill>
                <a:srgbClr val="FF0000"/>
              </a:solidFill>
              <a:ea typeface="Verdana" panose="020B0604030504040204" pitchFamily="34" charset="0"/>
              <a:cs typeface="Verdana" panose="020B0604030504040204" pitchFamily="34" charset="0"/>
            </a:endParaRPr>
          </a:p>
          <a:p>
            <a:endParaRPr lang="en-GB" i="1" dirty="0" smtClean="0">
              <a:solidFill>
                <a:srgbClr val="FF0000"/>
              </a:solidFill>
              <a:ea typeface="Verdana" panose="020B0604030504040204" pitchFamily="34" charset="0"/>
              <a:cs typeface="Verdana" panose="020B0604030504040204" pitchFamily="34" charset="0"/>
            </a:endParaRPr>
          </a:p>
          <a:p>
            <a:endParaRPr lang="en-GB" i="1" dirty="0">
              <a:solidFill>
                <a:srgbClr val="FF0000"/>
              </a:solidFill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0" indent="0">
              <a:buNone/>
            </a:pPr>
            <a:endParaRPr lang="en-GB" i="1" dirty="0" smtClean="0">
              <a:solidFill>
                <a:srgbClr val="FF0000"/>
              </a:solidFill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35048" y="1"/>
            <a:ext cx="1556951" cy="1168412"/>
          </a:xfrm>
          <a:prstGeom prst="rect">
            <a:avLst/>
          </a:prstGeom>
        </p:spPr>
      </p:pic>
      <p:sp>
        <p:nvSpPr>
          <p:cNvPr id="5" name="Content Placeholder 5"/>
          <p:cNvSpPr txBox="1">
            <a:spLocks/>
          </p:cNvSpPr>
          <p:nvPr/>
        </p:nvSpPr>
        <p:spPr>
          <a:xfrm>
            <a:off x="990600" y="19780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</a:pPr>
            <a:r>
              <a:rPr lang="en-US" sz="2400" dirty="0" smtClean="0"/>
              <a:t>During the next four lessons we’ll be learning about </a:t>
            </a:r>
            <a:r>
              <a:rPr lang="en-US" sz="2400" b="1" dirty="0" smtClean="0"/>
              <a:t>unintended teenage pregnancy </a:t>
            </a:r>
            <a:r>
              <a:rPr lang="en-US" sz="2400" dirty="0" smtClean="0"/>
              <a:t>and</a:t>
            </a:r>
            <a:r>
              <a:rPr lang="en-US" sz="2400" b="1" dirty="0" smtClean="0"/>
              <a:t> staying safe </a:t>
            </a:r>
            <a:r>
              <a:rPr lang="en-US" sz="2400" dirty="0" smtClean="0"/>
              <a:t>when it comes to relationships, sex &amp; pregnancy.</a:t>
            </a:r>
          </a:p>
          <a:p>
            <a:pPr>
              <a:lnSpc>
                <a:spcPct val="150000"/>
              </a:lnSpc>
            </a:pPr>
            <a:r>
              <a:rPr lang="en-US" sz="2400" dirty="0" smtClean="0"/>
              <a:t>‘</a:t>
            </a:r>
            <a:r>
              <a:rPr lang="en-US" sz="2400" b="1" dirty="0" smtClean="0"/>
              <a:t>Unintended</a:t>
            </a:r>
            <a:r>
              <a:rPr lang="en-US" sz="2400" dirty="0" smtClean="0"/>
              <a:t>’ teenage </a:t>
            </a:r>
            <a:r>
              <a:rPr lang="en-US" sz="2400" dirty="0"/>
              <a:t>pregnancy is when a teenager gets pregnant without </a:t>
            </a:r>
            <a:r>
              <a:rPr lang="en-US" sz="2400" dirty="0" smtClean="0"/>
              <a:t>expecting </a:t>
            </a:r>
            <a:r>
              <a:rPr lang="en-US" sz="2400" dirty="0"/>
              <a:t>to or wanting to at that time. </a:t>
            </a:r>
            <a:r>
              <a:rPr lang="en-US" sz="2400" dirty="0" smtClean="0"/>
              <a:t>Sometimes called ‘unplanned </a:t>
            </a:r>
            <a:r>
              <a:rPr lang="en-US" sz="2400" dirty="0"/>
              <a:t>pregnancy</a:t>
            </a:r>
            <a:r>
              <a:rPr lang="en-US" sz="2400" dirty="0" smtClean="0"/>
              <a:t>’. </a:t>
            </a:r>
          </a:p>
          <a:p>
            <a:pPr>
              <a:lnSpc>
                <a:spcPct val="150000"/>
              </a:lnSpc>
            </a:pPr>
            <a:r>
              <a:rPr lang="en-US" sz="2400" dirty="0" smtClean="0"/>
              <a:t>What to do if you feel </a:t>
            </a:r>
            <a:r>
              <a:rPr lang="en-US" sz="2400" b="1" dirty="0" smtClean="0"/>
              <a:t>upset</a:t>
            </a:r>
            <a:r>
              <a:rPr lang="en-US" sz="2400" dirty="0" smtClean="0"/>
              <a:t> about anything</a:t>
            </a:r>
            <a:r>
              <a:rPr lang="is-IS" sz="2400" dirty="0"/>
              <a:t>.</a:t>
            </a:r>
            <a:endParaRPr lang="en-US" sz="2400" dirty="0" smtClean="0"/>
          </a:p>
          <a:p>
            <a:pPr>
              <a:lnSpc>
                <a:spcPct val="150000"/>
              </a:lnSpc>
            </a:pPr>
            <a:r>
              <a:rPr lang="en-US" sz="2400" dirty="0" smtClean="0"/>
              <a:t>Thinking this doesn't apply to you?</a:t>
            </a:r>
          </a:p>
        </p:txBody>
      </p:sp>
    </p:spTree>
    <p:extLst>
      <p:ext uri="{BB962C8B-B14F-4D97-AF65-F5344CB8AC3E}">
        <p14:creationId xmlns:p14="http://schemas.microsoft.com/office/powerpoint/2010/main" val="1502377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0635048" cy="1168413"/>
          </a:xfrm>
          <a:solidFill>
            <a:schemeClr val="tx1"/>
          </a:solidFill>
        </p:spPr>
        <p:txBody>
          <a:bodyPr>
            <a:normAutofit/>
          </a:bodyPr>
          <a:lstStyle/>
          <a:p>
            <a:pPr algn="ctr"/>
            <a:r>
              <a:rPr lang="en-GB" sz="3200" i="1" dirty="0" smtClean="0">
                <a:solidFill>
                  <a:schemeClr val="bg1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If I Were Jack Programme Wrap-Up</a:t>
            </a:r>
            <a:endParaRPr lang="en-GB" sz="3200" i="1" dirty="0">
              <a:solidFill>
                <a:schemeClr val="bg1"/>
              </a:solidFill>
              <a:latin typeface="+mn-lt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35048" y="1"/>
            <a:ext cx="1556951" cy="1168412"/>
          </a:xfrm>
          <a:prstGeom prst="rect">
            <a:avLst/>
          </a:prstGeom>
        </p:spPr>
      </p:pic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764059" y="1479636"/>
            <a:ext cx="10515600" cy="482231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i="1" dirty="0" smtClean="0">
                <a:solidFill>
                  <a:srgbClr val="FF0000"/>
                </a:solidFill>
              </a:rPr>
              <a:t>DISCUSSION</a:t>
            </a:r>
          </a:p>
          <a:p>
            <a:endParaRPr lang="en-US" i="1" dirty="0" smtClean="0">
              <a:solidFill>
                <a:srgbClr val="FF0000"/>
              </a:solidFill>
            </a:endParaRPr>
          </a:p>
          <a:p>
            <a:r>
              <a:rPr lang="en-US" sz="3200" i="1" dirty="0" smtClean="0"/>
              <a:t>Did you enjoy using the If I Were Jack resource?</a:t>
            </a:r>
          </a:p>
          <a:p>
            <a:endParaRPr lang="en-US" sz="3200" i="1" dirty="0" smtClean="0"/>
          </a:p>
          <a:p>
            <a:r>
              <a:rPr lang="en-US" sz="3200" i="1" dirty="0" smtClean="0"/>
              <a:t>What messages will you take away with you?</a:t>
            </a:r>
            <a:endParaRPr lang="en-US" sz="3200" i="1" dirty="0"/>
          </a:p>
        </p:txBody>
      </p:sp>
      <p:pic>
        <p:nvPicPr>
          <p:cNvPr id="5" name="Picture 4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17156" y="5783886"/>
            <a:ext cx="1160780" cy="420370"/>
          </a:xfrm>
          <a:prstGeom prst="rect">
            <a:avLst/>
          </a:prstGeom>
        </p:spPr>
      </p:pic>
      <p:grpSp>
        <p:nvGrpSpPr>
          <p:cNvPr id="7" name="Group 6"/>
          <p:cNvGrpSpPr/>
          <p:nvPr/>
        </p:nvGrpSpPr>
        <p:grpSpPr>
          <a:xfrm>
            <a:off x="4037885" y="5570426"/>
            <a:ext cx="4852034" cy="731520"/>
            <a:chOff x="1413616" y="0"/>
            <a:chExt cx="5180224" cy="796925"/>
          </a:xfrm>
        </p:grpSpPr>
        <p:pic>
          <p:nvPicPr>
            <p:cNvPr id="8" name="Picture 7" descr="http://www.gla.ac.uk/0t4/generic/images/logo_print.gif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13616" y="222654"/>
              <a:ext cx="1275715" cy="39433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9" name="Picture 8" descr="Cardiff University Logo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33950" y="85725"/>
              <a:ext cx="630555" cy="6096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629025" y="0"/>
              <a:ext cx="1122046" cy="732156"/>
            </a:xfrm>
            <a:prstGeom prst="rect">
              <a:avLst/>
            </a:prstGeom>
          </p:spPr>
        </p:pic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648325" y="295275"/>
              <a:ext cx="945515" cy="276860"/>
            </a:xfrm>
            <a:prstGeom prst="rect">
              <a:avLst/>
            </a:prstGeom>
          </p:spPr>
        </p:pic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00350" y="104775"/>
              <a:ext cx="644525" cy="69215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872577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0635048" cy="1168413"/>
          </a:xfrm>
          <a:solidFill>
            <a:schemeClr val="tx1"/>
          </a:solidFill>
        </p:spPr>
        <p:txBody>
          <a:bodyPr>
            <a:normAutofit/>
          </a:bodyPr>
          <a:lstStyle/>
          <a:p>
            <a:pPr algn="ctr"/>
            <a:r>
              <a:rPr lang="en-GB" sz="3200" i="1" dirty="0" smtClean="0">
                <a:solidFill>
                  <a:schemeClr val="bg1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rPr>
              <a:t>What is If I Were Jack?</a:t>
            </a:r>
            <a:endParaRPr lang="en-GB" sz="3200" i="1" dirty="0">
              <a:solidFill>
                <a:schemeClr val="bg1"/>
              </a:solidFill>
              <a:latin typeface="+mn-lt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GB" i="1" dirty="0">
              <a:solidFill>
                <a:srgbClr val="FF0000"/>
              </a:solidFill>
              <a:ea typeface="Verdana" panose="020B0604030504040204" pitchFamily="34" charset="0"/>
              <a:cs typeface="Verdana" panose="020B0604030504040204" pitchFamily="34" charset="0"/>
            </a:endParaRPr>
          </a:p>
          <a:p>
            <a:endParaRPr lang="en-GB" i="1" dirty="0" smtClean="0">
              <a:solidFill>
                <a:srgbClr val="FF0000"/>
              </a:solidFill>
              <a:ea typeface="Verdana" panose="020B0604030504040204" pitchFamily="34" charset="0"/>
              <a:cs typeface="Verdana" panose="020B0604030504040204" pitchFamily="34" charset="0"/>
            </a:endParaRPr>
          </a:p>
          <a:p>
            <a:endParaRPr lang="en-GB" i="1" dirty="0">
              <a:solidFill>
                <a:srgbClr val="FF0000"/>
              </a:solidFill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0" indent="0">
              <a:buNone/>
            </a:pPr>
            <a:r>
              <a:rPr lang="en-GB" i="1" dirty="0" smtClean="0">
                <a:solidFill>
                  <a:srgbClr val="FF0000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	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35048" y="1"/>
            <a:ext cx="1556951" cy="1168412"/>
          </a:xfrm>
          <a:prstGeom prst="rect">
            <a:avLst/>
          </a:prstGeom>
        </p:spPr>
      </p:pic>
      <p:sp>
        <p:nvSpPr>
          <p:cNvPr id="5" name="Content Placeholder 5"/>
          <p:cNvSpPr txBox="1">
            <a:spLocks/>
          </p:cNvSpPr>
          <p:nvPr/>
        </p:nvSpPr>
        <p:spPr>
          <a:xfrm>
            <a:off x="990600" y="19780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In order to help us learn about teenage pregnancy we’ll be using the </a:t>
            </a:r>
            <a:r>
              <a:rPr lang="en-US" b="1" i="1" dirty="0" smtClean="0"/>
              <a:t>If I </a:t>
            </a:r>
            <a:r>
              <a:rPr lang="en-US" b="1" i="1" dirty="0"/>
              <a:t>w</a:t>
            </a:r>
            <a:r>
              <a:rPr lang="en-US" b="1" i="1" dirty="0" smtClean="0"/>
              <a:t>ere Jack</a:t>
            </a:r>
            <a:r>
              <a:rPr lang="en-US" b="1" dirty="0" smtClean="0"/>
              <a:t> </a:t>
            </a:r>
            <a:r>
              <a:rPr lang="en-US" dirty="0" smtClean="0"/>
              <a:t>resource.</a:t>
            </a:r>
          </a:p>
          <a:p>
            <a:r>
              <a:rPr lang="en-GB" dirty="0" smtClean="0"/>
              <a:t>We start with a film about Jack and Emma.</a:t>
            </a:r>
            <a:endParaRPr lang="en-US" dirty="0" smtClean="0"/>
          </a:p>
          <a:p>
            <a:r>
              <a:rPr lang="en-US" dirty="0" smtClean="0"/>
              <a:t>Followed by 11 other activities over the next four lessons.</a:t>
            </a:r>
          </a:p>
          <a:p>
            <a:r>
              <a:rPr lang="en-US" dirty="0"/>
              <a:t>It’s </a:t>
            </a:r>
            <a:r>
              <a:rPr lang="en-US" b="1" dirty="0"/>
              <a:t>a little different </a:t>
            </a:r>
            <a:r>
              <a:rPr lang="en-US" dirty="0"/>
              <a:t>than other resources because:</a:t>
            </a:r>
          </a:p>
          <a:p>
            <a:pPr lvl="1"/>
            <a:r>
              <a:rPr lang="en-US" dirty="0"/>
              <a:t>It has been developed by researchers, sexual health experts and </a:t>
            </a:r>
            <a:r>
              <a:rPr lang="en-US" b="1" dirty="0" smtClean="0"/>
              <a:t>teenagers;</a:t>
            </a:r>
            <a:endParaRPr lang="en-US" b="1" dirty="0"/>
          </a:p>
          <a:p>
            <a:pPr lvl="1"/>
            <a:r>
              <a:rPr lang="en-US" dirty="0"/>
              <a:t>It’s the only resource </a:t>
            </a:r>
            <a:r>
              <a:rPr lang="en-US" dirty="0" smtClean="0"/>
              <a:t>about teenage pregnancy that </a:t>
            </a:r>
            <a:r>
              <a:rPr lang="en-US" dirty="0"/>
              <a:t>considers the </a:t>
            </a:r>
            <a:r>
              <a:rPr lang="en-US" b="1" dirty="0"/>
              <a:t>boy’s (and the girl’s) </a:t>
            </a:r>
            <a:r>
              <a:rPr lang="en-US" dirty="0"/>
              <a:t>point of </a:t>
            </a:r>
            <a:r>
              <a:rPr lang="en-US" dirty="0" smtClean="0"/>
              <a:t>view;</a:t>
            </a:r>
          </a:p>
          <a:p>
            <a:pPr lvl="1"/>
            <a:r>
              <a:rPr lang="en-US" dirty="0" smtClean="0"/>
              <a:t>It’s based on </a:t>
            </a:r>
            <a:r>
              <a:rPr lang="en-US" b="1" dirty="0" smtClean="0"/>
              <a:t>evidence</a:t>
            </a:r>
            <a:r>
              <a:rPr lang="en-US" dirty="0" smtClean="0"/>
              <a:t> about what helps young people stay safe and avoid unintended teenage pregnancy.</a:t>
            </a:r>
            <a:endParaRPr lang="en-US" dirty="0"/>
          </a:p>
          <a:p>
            <a:endParaRPr lang="en-US" sz="2400" dirty="0" smtClean="0"/>
          </a:p>
          <a:p>
            <a:endParaRPr lang="en-US" sz="2400" dirty="0" smtClean="0"/>
          </a:p>
        </p:txBody>
      </p:sp>
    </p:spTree>
    <p:extLst>
      <p:ext uri="{BB962C8B-B14F-4D97-AF65-F5344CB8AC3E}">
        <p14:creationId xmlns:p14="http://schemas.microsoft.com/office/powerpoint/2010/main" val="1458852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0635048" cy="1168413"/>
          </a:xfrm>
          <a:solidFill>
            <a:schemeClr val="tx1"/>
          </a:solidFill>
        </p:spPr>
        <p:txBody>
          <a:bodyPr>
            <a:normAutofit/>
          </a:bodyPr>
          <a:lstStyle/>
          <a:p>
            <a:pPr algn="ctr"/>
            <a:r>
              <a:rPr lang="en-GB" sz="3200" i="1" dirty="0" smtClean="0">
                <a:solidFill>
                  <a:schemeClr val="bg1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rPr>
              <a:t>If I Were Jack Theory of Change Model</a:t>
            </a:r>
            <a:r>
              <a:rPr lang="is-IS" sz="3200" i="1" dirty="0" smtClean="0">
                <a:solidFill>
                  <a:schemeClr val="bg1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rPr>
              <a:t>…or ...how it works</a:t>
            </a:r>
            <a:endParaRPr lang="en-GB" sz="3200" i="1" dirty="0">
              <a:solidFill>
                <a:schemeClr val="bg1"/>
              </a:solidFill>
              <a:latin typeface="+mn-lt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35048" y="1"/>
            <a:ext cx="1556951" cy="1168412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9155430" y="1497330"/>
            <a:ext cx="258318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/>
              <a:t>Relationships, sex and pregnancy can all be really </a:t>
            </a:r>
            <a:r>
              <a:rPr lang="en-US" b="1" i="1" dirty="0"/>
              <a:t>positive experiences </a:t>
            </a:r>
            <a:r>
              <a:rPr lang="en-US" i="1" dirty="0"/>
              <a:t>when you are </a:t>
            </a:r>
            <a:r>
              <a:rPr lang="en-US" b="1" i="1" dirty="0"/>
              <a:t>prepared and ready </a:t>
            </a:r>
            <a:r>
              <a:rPr lang="en-US" i="1" dirty="0"/>
              <a:t>for them. </a:t>
            </a:r>
            <a:endParaRPr lang="en-US" i="1" dirty="0" smtClean="0"/>
          </a:p>
          <a:p>
            <a:endParaRPr lang="en-US" i="1" dirty="0"/>
          </a:p>
          <a:p>
            <a:r>
              <a:rPr lang="en-US" i="1" dirty="0" smtClean="0"/>
              <a:t>The purpose </a:t>
            </a:r>
            <a:r>
              <a:rPr lang="en-US" i="1" dirty="0"/>
              <a:t>of this resource is to give you the </a:t>
            </a:r>
            <a:r>
              <a:rPr lang="en-US" b="1" i="1" dirty="0"/>
              <a:t>knowledge</a:t>
            </a:r>
            <a:r>
              <a:rPr lang="en-US" i="1" dirty="0"/>
              <a:t>, </a:t>
            </a:r>
            <a:r>
              <a:rPr lang="en-US" b="1" i="1" dirty="0"/>
              <a:t>information</a:t>
            </a:r>
            <a:r>
              <a:rPr lang="en-US" i="1" dirty="0"/>
              <a:t> and </a:t>
            </a:r>
            <a:r>
              <a:rPr lang="en-US" b="1" i="1" dirty="0"/>
              <a:t>skills</a:t>
            </a:r>
            <a:r>
              <a:rPr lang="en-US" i="1" dirty="0"/>
              <a:t> you need to help you avoid unintended pregnancy and </a:t>
            </a:r>
            <a:r>
              <a:rPr lang="en-US" i="1" dirty="0" smtClean="0"/>
              <a:t>stay safe.</a:t>
            </a:r>
            <a:endParaRPr lang="en-US" dirty="0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25751638"/>
              </p:ext>
            </p:extLst>
          </p:nvPr>
        </p:nvGraphicFramePr>
        <p:xfrm>
          <a:off x="729442" y="1029739"/>
          <a:ext cx="8711738" cy="567967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611546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0635048" cy="1168413"/>
          </a:xfrm>
          <a:solidFill>
            <a:schemeClr val="tx1"/>
          </a:solidFill>
        </p:spPr>
        <p:txBody>
          <a:bodyPr>
            <a:normAutofit/>
          </a:bodyPr>
          <a:lstStyle/>
          <a:p>
            <a:pPr algn="ctr"/>
            <a:r>
              <a:rPr lang="en-GB" sz="3200" i="1" dirty="0" smtClean="0">
                <a:solidFill>
                  <a:schemeClr val="bg1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rPr>
              <a:t>If I Were Jack IVD</a:t>
            </a:r>
            <a:endParaRPr lang="en-GB" sz="3200" dirty="0">
              <a:solidFill>
                <a:schemeClr val="bg1"/>
              </a:solidFill>
              <a:latin typeface="+mn-lt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8450" y="1576976"/>
            <a:ext cx="10655097" cy="4752387"/>
          </a:xfrm>
        </p:spPr>
        <p:txBody>
          <a:bodyPr>
            <a:normAutofit/>
          </a:bodyPr>
          <a:lstStyle/>
          <a:p>
            <a:pPr algn="just"/>
            <a:endParaRPr lang="en-GB" i="1" dirty="0" smtClean="0">
              <a:solidFill>
                <a:srgbClr val="FF000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endParaRPr lang="en-GB" i="1" dirty="0">
              <a:solidFill>
                <a:srgbClr val="FF000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endParaRPr lang="en-GB" i="1" dirty="0" smtClean="0">
              <a:solidFill>
                <a:srgbClr val="FF000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endParaRPr lang="en-GB" i="1" dirty="0">
              <a:solidFill>
                <a:srgbClr val="FF000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endParaRPr lang="en-GB" i="1" dirty="0" smtClean="0">
              <a:solidFill>
                <a:srgbClr val="FF000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endParaRPr lang="en-GB" i="1" dirty="0">
              <a:solidFill>
                <a:srgbClr val="FF000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35048" y="1"/>
            <a:ext cx="1556951" cy="1168412"/>
          </a:xfrm>
          <a:prstGeom prst="rect">
            <a:avLst/>
          </a:prstGeom>
        </p:spPr>
      </p:pic>
      <p:sp>
        <p:nvSpPr>
          <p:cNvPr id="6" name="Content Placeholder 5"/>
          <p:cNvSpPr txBox="1">
            <a:spLocks/>
          </p:cNvSpPr>
          <p:nvPr/>
        </p:nvSpPr>
        <p:spPr>
          <a:xfrm>
            <a:off x="990600" y="19780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dirty="0" smtClean="0"/>
              <a:t>Link to the online </a:t>
            </a:r>
            <a:r>
              <a:rPr lang="en-US" dirty="0"/>
              <a:t>v</a:t>
            </a:r>
            <a:r>
              <a:rPr lang="en-US" dirty="0" smtClean="0"/>
              <a:t>ersion: </a:t>
            </a:r>
          </a:p>
          <a:p>
            <a:pPr marL="0" indent="0">
              <a:buNone/>
            </a:pPr>
            <a:endParaRPr lang="en-US" u="sng" dirty="0"/>
          </a:p>
          <a:p>
            <a:pPr marL="0" indent="0">
              <a:buNone/>
            </a:pPr>
            <a:r>
              <a:rPr lang="en-US" u="sng" dirty="0" smtClean="0"/>
              <a:t>www.qub.ac.uk/if-i-were-jack/resources/ivdnis</a:t>
            </a:r>
            <a:endParaRPr lang="en-US" b="1" u="sng" dirty="0"/>
          </a:p>
          <a:p>
            <a:endParaRPr lang="en-US" sz="2400" dirty="0" smtClean="0"/>
          </a:p>
          <a:p>
            <a:r>
              <a:rPr lang="en-US" dirty="0" smtClean="0"/>
              <a:t>Username: </a:t>
            </a:r>
            <a:r>
              <a:rPr lang="en-US" dirty="0" smtClean="0">
                <a:solidFill>
                  <a:srgbClr val="FF0000"/>
                </a:solidFill>
              </a:rPr>
              <a:t>[Teacher enter here]</a:t>
            </a:r>
          </a:p>
          <a:p>
            <a:endParaRPr lang="en-US" dirty="0" smtClean="0"/>
          </a:p>
          <a:p>
            <a:r>
              <a:rPr lang="en-US" dirty="0" smtClean="0"/>
              <a:t>Password: </a:t>
            </a:r>
            <a:r>
              <a:rPr lang="en-US" dirty="0">
                <a:solidFill>
                  <a:srgbClr val="FF0000"/>
                </a:solidFill>
              </a:rPr>
              <a:t>[Teacher enter here]</a:t>
            </a:r>
          </a:p>
          <a:p>
            <a:endParaRPr lang="en-US" sz="2400" dirty="0" smtClean="0"/>
          </a:p>
        </p:txBody>
      </p:sp>
    </p:spTree>
    <p:extLst>
      <p:ext uri="{BB962C8B-B14F-4D97-AF65-F5344CB8AC3E}">
        <p14:creationId xmlns:p14="http://schemas.microsoft.com/office/powerpoint/2010/main" val="14786862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0635048" cy="1168413"/>
          </a:xfrm>
          <a:solidFill>
            <a:schemeClr val="tx1"/>
          </a:solidFill>
        </p:spPr>
        <p:txBody>
          <a:bodyPr>
            <a:normAutofit/>
          </a:bodyPr>
          <a:lstStyle/>
          <a:p>
            <a:pPr algn="ctr"/>
            <a:r>
              <a:rPr lang="en-GB" sz="3200" i="1" dirty="0" smtClean="0">
                <a:solidFill>
                  <a:schemeClr val="bg1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rPr>
              <a:t>If I Had to Look </a:t>
            </a:r>
            <a:r>
              <a:rPr lang="en-GB" sz="3200" i="1" dirty="0">
                <a:solidFill>
                  <a:schemeClr val="bg1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rPr>
              <a:t>A</a:t>
            </a:r>
            <a:r>
              <a:rPr lang="en-GB" sz="3200" i="1" dirty="0" smtClean="0">
                <a:solidFill>
                  <a:schemeClr val="bg1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rPr>
              <a:t>fter a Baby</a:t>
            </a:r>
            <a:r>
              <a:rPr lang="is-IS" sz="3200" i="1" dirty="0" smtClean="0">
                <a:solidFill>
                  <a:schemeClr val="bg1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rPr>
              <a:t>…</a:t>
            </a:r>
            <a:endParaRPr lang="en-GB" sz="3200" i="1" dirty="0">
              <a:solidFill>
                <a:schemeClr val="bg1"/>
              </a:solidFill>
              <a:latin typeface="+mn-lt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35048" y="1"/>
            <a:ext cx="1556951" cy="1168412"/>
          </a:xfrm>
          <a:prstGeom prst="rect">
            <a:avLst/>
          </a:prstGeom>
        </p:spPr>
      </p:pic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803910" y="1551305"/>
            <a:ext cx="10515600" cy="997585"/>
          </a:xfrm>
        </p:spPr>
        <p:txBody>
          <a:bodyPr>
            <a:normAutofit/>
          </a:bodyPr>
          <a:lstStyle/>
          <a:p>
            <a:r>
              <a:rPr lang="en-US" sz="2000" b="1" u="sng" dirty="0"/>
              <a:t>Instructions: </a:t>
            </a:r>
            <a:r>
              <a:rPr lang="en-US" sz="2000" dirty="0"/>
              <a:t>Look at the </a:t>
            </a:r>
            <a:r>
              <a:rPr lang="en-US" sz="2000" dirty="0" smtClean="0"/>
              <a:t>handout of a schedule </a:t>
            </a:r>
            <a:r>
              <a:rPr lang="en-US" sz="2000" dirty="0"/>
              <a:t>for a typical 6-month old baby and their parent. In the second column write what you would normally be doing at that time of day on a normal Saturday and then answer the questions on the back.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680710" y="2914650"/>
            <a:ext cx="5783580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FF0000"/>
                </a:solidFill>
              </a:rPr>
              <a:t>DISCUSSION</a:t>
            </a:r>
            <a:endParaRPr lang="en-US" sz="1600" b="1" dirty="0">
              <a:solidFill>
                <a:srgbClr val="FF0000"/>
              </a:solidFill>
            </a:endParaRPr>
          </a:p>
          <a:p>
            <a:pPr marL="742950" lvl="1" indent="-285750">
              <a:buFont typeface="Courier New" charset="0"/>
              <a:buChar char="o"/>
            </a:pPr>
            <a:r>
              <a:rPr lang="en-US" dirty="0"/>
              <a:t>What did you think of the schedule?</a:t>
            </a:r>
            <a:endParaRPr lang="en-US" sz="2800" dirty="0"/>
          </a:p>
          <a:p>
            <a:pPr marL="742950" lvl="1" indent="-285750">
              <a:buFont typeface="Courier New" charset="0"/>
              <a:buChar char="o"/>
            </a:pPr>
            <a:r>
              <a:rPr lang="en-US" dirty="0"/>
              <a:t>Do you think having to look after a baby now would have an impact on your life?</a:t>
            </a:r>
            <a:endParaRPr lang="en-US" sz="2800" dirty="0"/>
          </a:p>
          <a:p>
            <a:pPr marL="742950" lvl="1" indent="-285750">
              <a:buFont typeface="Courier New" charset="0"/>
              <a:buChar char="o"/>
            </a:pPr>
            <a:r>
              <a:rPr lang="en-US" dirty="0"/>
              <a:t>Would you miss anything if you had a baby now?</a:t>
            </a:r>
            <a:endParaRPr lang="en-US" sz="2800" dirty="0"/>
          </a:p>
          <a:p>
            <a:pPr marL="742950" lvl="1" indent="-285750">
              <a:buFont typeface="Courier New" charset="0"/>
              <a:buChar char="o"/>
            </a:pPr>
            <a:r>
              <a:rPr lang="en-US" dirty="0"/>
              <a:t>What might be the positives of having a baby now?</a:t>
            </a:r>
            <a:endParaRPr lang="en-US" sz="2800" dirty="0"/>
          </a:p>
          <a:p>
            <a:pPr marL="742950" lvl="1" indent="-285750">
              <a:buFont typeface="Courier New" charset="0"/>
              <a:buChar char="o"/>
            </a:pPr>
            <a:r>
              <a:rPr lang="en-US" dirty="0"/>
              <a:t>What would be the hardest thing for you about having a baby now?</a:t>
            </a:r>
            <a:endParaRPr lang="en-US" sz="2800" dirty="0"/>
          </a:p>
          <a:p>
            <a:pPr marL="742950" lvl="1" indent="-285750">
              <a:buFont typeface="Courier New" charset="0"/>
              <a:buChar char="o"/>
            </a:pPr>
            <a:r>
              <a:rPr lang="en-US" dirty="0"/>
              <a:t>Would having a baby now impact on your future? How?</a:t>
            </a:r>
            <a:endParaRPr lang="en-US" sz="2800" dirty="0"/>
          </a:p>
          <a:p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4470" y="2766059"/>
            <a:ext cx="4026378" cy="29859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91247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0635048" cy="1168413"/>
          </a:xfrm>
          <a:solidFill>
            <a:schemeClr val="tx1"/>
          </a:solidFill>
        </p:spPr>
        <p:txBody>
          <a:bodyPr>
            <a:normAutofit/>
          </a:bodyPr>
          <a:lstStyle/>
          <a:p>
            <a:pPr algn="ctr"/>
            <a:r>
              <a:rPr lang="en-GB" sz="3200" dirty="0" smtClean="0">
                <a:solidFill>
                  <a:schemeClr val="bg1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rPr>
              <a:t>LESSON 2</a:t>
            </a:r>
            <a:endParaRPr lang="en-GB" sz="3200" dirty="0">
              <a:solidFill>
                <a:schemeClr val="bg1"/>
              </a:solidFill>
              <a:latin typeface="+mn-lt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35048" y="1"/>
            <a:ext cx="1556951" cy="1168412"/>
          </a:xfrm>
          <a:prstGeom prst="rect">
            <a:avLst/>
          </a:prstGeom>
        </p:spPr>
      </p:pic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Introduction to the lesson</a:t>
            </a:r>
          </a:p>
          <a:p>
            <a:r>
              <a:rPr lang="en-US" dirty="0" smtClean="0"/>
              <a:t>Ground Rules </a:t>
            </a:r>
          </a:p>
          <a:p>
            <a:r>
              <a:rPr lang="en-US" i="1" dirty="0" smtClean="0"/>
              <a:t>Previously on Jack: </a:t>
            </a:r>
            <a:r>
              <a:rPr lang="en-US" dirty="0" smtClean="0"/>
              <a:t>IVD Recap Video</a:t>
            </a:r>
          </a:p>
          <a:p>
            <a:r>
              <a:rPr lang="en-US" dirty="0" smtClean="0"/>
              <a:t>Pause: Fast-forward: Rewind</a:t>
            </a:r>
          </a:p>
          <a:p>
            <a:r>
              <a:rPr lang="en-US" dirty="0" smtClean="0"/>
              <a:t>What about Emma?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75133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0635048" cy="1168413"/>
          </a:xfrm>
          <a:solidFill>
            <a:schemeClr val="tx1"/>
          </a:solidFill>
        </p:spPr>
        <p:txBody>
          <a:bodyPr>
            <a:normAutofit/>
          </a:bodyPr>
          <a:lstStyle/>
          <a:p>
            <a:pPr algn="ctr"/>
            <a:r>
              <a:rPr lang="en-GB" sz="3200" i="1" dirty="0" smtClean="0">
                <a:solidFill>
                  <a:schemeClr val="bg1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rPr>
              <a:t>Ground Rules</a:t>
            </a:r>
            <a:endParaRPr lang="en-GB" sz="3200" i="1" dirty="0">
              <a:solidFill>
                <a:schemeClr val="bg1"/>
              </a:solidFill>
              <a:latin typeface="+mn-lt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GB" i="1" dirty="0">
              <a:solidFill>
                <a:srgbClr val="FF0000"/>
              </a:solidFill>
              <a:ea typeface="Verdana" panose="020B0604030504040204" pitchFamily="34" charset="0"/>
              <a:cs typeface="Verdana" panose="020B0604030504040204" pitchFamily="34" charset="0"/>
            </a:endParaRPr>
          </a:p>
          <a:p>
            <a:endParaRPr lang="en-GB" i="1" dirty="0" smtClean="0">
              <a:solidFill>
                <a:srgbClr val="FF0000"/>
              </a:solidFill>
              <a:ea typeface="Verdana" panose="020B0604030504040204" pitchFamily="34" charset="0"/>
              <a:cs typeface="Verdana" panose="020B0604030504040204" pitchFamily="34" charset="0"/>
            </a:endParaRPr>
          </a:p>
          <a:p>
            <a:endParaRPr lang="en-GB" i="1" dirty="0">
              <a:solidFill>
                <a:srgbClr val="FF0000"/>
              </a:solidFill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0" indent="0">
              <a:buNone/>
            </a:pPr>
            <a:r>
              <a:rPr lang="en-GB" i="1" dirty="0" smtClean="0">
                <a:solidFill>
                  <a:srgbClr val="FF0000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	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35048" y="1"/>
            <a:ext cx="1556951" cy="1168412"/>
          </a:xfrm>
          <a:prstGeom prst="rect">
            <a:avLst/>
          </a:prstGeom>
        </p:spPr>
      </p:pic>
      <p:sp>
        <p:nvSpPr>
          <p:cNvPr id="5" name="Content Placeholder 5"/>
          <p:cNvSpPr txBox="1">
            <a:spLocks/>
          </p:cNvSpPr>
          <p:nvPr/>
        </p:nvSpPr>
        <p:spPr>
          <a:xfrm>
            <a:off x="990600" y="19780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1" dirty="0"/>
              <a:t>R: </a:t>
            </a:r>
            <a:r>
              <a:rPr lang="en-US" u="sng" dirty="0"/>
              <a:t>Respect</a:t>
            </a:r>
            <a:r>
              <a:rPr lang="en-US" dirty="0"/>
              <a:t> for everyone’s contribution by </a:t>
            </a:r>
            <a:r>
              <a:rPr lang="en-US" b="1" dirty="0"/>
              <a:t>listening</a:t>
            </a:r>
            <a:r>
              <a:rPr lang="en-US" dirty="0"/>
              <a:t> to one another’s views;</a:t>
            </a:r>
          </a:p>
          <a:p>
            <a:r>
              <a:rPr lang="en-US" b="1" dirty="0"/>
              <a:t>I:</a:t>
            </a:r>
            <a:r>
              <a:rPr lang="en-US" dirty="0"/>
              <a:t> </a:t>
            </a:r>
            <a:r>
              <a:rPr lang="en-US" u="sng" dirty="0"/>
              <a:t>Involvement</a:t>
            </a:r>
            <a:r>
              <a:rPr lang="en-US" dirty="0"/>
              <a:t> in the discussions and activities, when you </a:t>
            </a:r>
            <a:r>
              <a:rPr lang="en-US" b="1" dirty="0"/>
              <a:t>feel comfortable </a:t>
            </a:r>
            <a:r>
              <a:rPr lang="en-US" dirty="0"/>
              <a:t>doing so;</a:t>
            </a:r>
          </a:p>
          <a:p>
            <a:r>
              <a:rPr lang="en-US" b="1" dirty="0"/>
              <a:t>C: </a:t>
            </a:r>
            <a:r>
              <a:rPr lang="en-US" u="sng" dirty="0"/>
              <a:t>Confidentiality</a:t>
            </a:r>
            <a:r>
              <a:rPr lang="en-US" dirty="0"/>
              <a:t> - that we are </a:t>
            </a:r>
            <a:r>
              <a:rPr lang="en-US" b="1" dirty="0"/>
              <a:t>not</a:t>
            </a:r>
            <a:r>
              <a:rPr lang="en-US" dirty="0"/>
              <a:t> going to talk about our own </a:t>
            </a:r>
            <a:r>
              <a:rPr lang="en-US" b="1" dirty="0"/>
              <a:t>personal stories</a:t>
            </a:r>
            <a:r>
              <a:rPr lang="en-US" dirty="0"/>
              <a:t> but we can talk about relationships in general; </a:t>
            </a:r>
          </a:p>
          <a:p>
            <a:r>
              <a:rPr lang="en-US" b="1" dirty="0"/>
              <a:t>E: </a:t>
            </a:r>
            <a:r>
              <a:rPr lang="en-US" u="sng" dirty="0"/>
              <a:t>Equality</a:t>
            </a:r>
            <a:r>
              <a:rPr lang="en-US" b="1" dirty="0"/>
              <a:t> </a:t>
            </a:r>
            <a:r>
              <a:rPr lang="en-US" dirty="0"/>
              <a:t>- we want to acknowledge that </a:t>
            </a:r>
            <a:r>
              <a:rPr lang="en-US" b="1" dirty="0"/>
              <a:t>everyone’s </a:t>
            </a:r>
            <a:r>
              <a:rPr lang="en-US" dirty="0"/>
              <a:t>experience and opinions are </a:t>
            </a:r>
            <a:r>
              <a:rPr lang="en-US" b="1" dirty="0"/>
              <a:t>OK</a:t>
            </a:r>
            <a:r>
              <a:rPr lang="en-US" dirty="0"/>
              <a:t> and there are no ‘right’ or ‘wrong’ </a:t>
            </a:r>
            <a:r>
              <a:rPr lang="en-US" dirty="0" smtClean="0"/>
              <a:t>opinions;</a:t>
            </a:r>
            <a:endParaRPr lang="en-US" dirty="0"/>
          </a:p>
          <a:p>
            <a:r>
              <a:rPr lang="en-US" b="1" dirty="0"/>
              <a:t>S: </a:t>
            </a:r>
            <a:r>
              <a:rPr lang="en-US" u="sng" dirty="0"/>
              <a:t>Stays</a:t>
            </a:r>
            <a:r>
              <a:rPr lang="en-US" dirty="0"/>
              <a:t> – what is said in the room, </a:t>
            </a:r>
            <a:r>
              <a:rPr lang="en-US" b="1" dirty="0"/>
              <a:t>stays in the </a:t>
            </a:r>
            <a:r>
              <a:rPr lang="en-US" b="1" dirty="0" smtClean="0"/>
              <a:t>room.</a:t>
            </a:r>
            <a:endParaRPr lang="en-US" sz="2400" dirty="0" smtClean="0"/>
          </a:p>
          <a:p>
            <a:endParaRPr lang="en-US" sz="2400" dirty="0" smtClean="0"/>
          </a:p>
        </p:txBody>
      </p:sp>
    </p:spTree>
    <p:extLst>
      <p:ext uri="{BB962C8B-B14F-4D97-AF65-F5344CB8AC3E}">
        <p14:creationId xmlns:p14="http://schemas.microsoft.com/office/powerpoint/2010/main" val="7918551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2010</TotalTime>
  <Words>2080</Words>
  <Application>Microsoft Office PowerPoint</Application>
  <PresentationFormat>Custom</PresentationFormat>
  <Paragraphs>273</Paragraphs>
  <Slides>30</Slides>
  <Notes>4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1" baseType="lpstr">
      <vt:lpstr>Office Theme</vt:lpstr>
      <vt:lpstr>PowerPoint Presentation</vt:lpstr>
      <vt:lpstr>LESSON 1</vt:lpstr>
      <vt:lpstr>Introduction to the Programme</vt:lpstr>
      <vt:lpstr>What is If I Were Jack?</vt:lpstr>
      <vt:lpstr>If I Were Jack Theory of Change Model…or ...how it works</vt:lpstr>
      <vt:lpstr>If I Were Jack IVD</vt:lpstr>
      <vt:lpstr>If I Had to Look After a Baby…</vt:lpstr>
      <vt:lpstr>LESSON 2</vt:lpstr>
      <vt:lpstr>Ground Rules</vt:lpstr>
      <vt:lpstr>IVD Recap Video</vt:lpstr>
      <vt:lpstr>Pause: Fast-forward: Rewind</vt:lpstr>
      <vt:lpstr>Pause: Fast-forward: Rewind</vt:lpstr>
      <vt:lpstr>What about Emma?</vt:lpstr>
      <vt:lpstr>LESSON 3</vt:lpstr>
      <vt:lpstr>Fact or Fiction?</vt:lpstr>
      <vt:lpstr>Fact or Fiction?</vt:lpstr>
      <vt:lpstr>Jack Forum Dilemmas</vt:lpstr>
      <vt:lpstr>Homework…Wallet Card</vt:lpstr>
      <vt:lpstr>LESSON 4</vt:lpstr>
      <vt:lpstr>Homework Review: Wallet Card</vt:lpstr>
      <vt:lpstr>Online Scavenger Hunt</vt:lpstr>
      <vt:lpstr>LESSON 5</vt:lpstr>
      <vt:lpstr>Staying Safe Scenarios</vt:lpstr>
      <vt:lpstr>Staying Safe Scenarios</vt:lpstr>
      <vt:lpstr>Homework… JACK  Survey</vt:lpstr>
      <vt:lpstr>LESSON 6</vt:lpstr>
      <vt:lpstr>Homework Review…JACK Survey</vt:lpstr>
      <vt:lpstr>Controversial Statements</vt:lpstr>
      <vt:lpstr>My Plan</vt:lpstr>
      <vt:lpstr>If I Were Jack Programme Wrap-Up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Rhonda Curran</dc:creator>
  <cp:lastModifiedBy>Susan Lagdon</cp:lastModifiedBy>
  <cp:revision>64</cp:revision>
  <dcterms:created xsi:type="dcterms:W3CDTF">2017-10-03T10:33:23Z</dcterms:created>
  <dcterms:modified xsi:type="dcterms:W3CDTF">2018-10-22T09:18:37Z</dcterms:modified>
</cp:coreProperties>
</file>