
<file path=[Content_Types].xml><?xml version="1.0" encoding="utf-8"?>
<Types xmlns="http://schemas.openxmlformats.org/package/2006/content-types">
  <Default Extension="xml" ContentType="application/xml"/>
  <Default Extension="jpeg" ContentType="image/jpeg"/>
  <Default Extension="png" ContentType="image/pn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1" r:id="rId3"/>
    <p:sldId id="288" r:id="rId4"/>
    <p:sldId id="257" r:id="rId5"/>
    <p:sldId id="284" r:id="rId6"/>
    <p:sldId id="268" r:id="rId7"/>
    <p:sldId id="289" r:id="rId8"/>
    <p:sldId id="258" r:id="rId9"/>
    <p:sldId id="269" r:id="rId10"/>
    <p:sldId id="271" r:id="rId11"/>
    <p:sldId id="270" r:id="rId12"/>
    <p:sldId id="285" r:id="rId13"/>
    <p:sldId id="259" r:id="rId14"/>
    <p:sldId id="279" r:id="rId15"/>
    <p:sldId id="274" r:id="rId16"/>
    <p:sldId id="278" r:id="rId17"/>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3" autoAdjust="0"/>
    <p:restoredTop sz="63739" autoAdjust="0"/>
  </p:normalViewPr>
  <p:slideViewPr>
    <p:cSldViewPr snapToGrid="0">
      <p:cViewPr varScale="1">
        <p:scale>
          <a:sx n="97" d="100"/>
          <a:sy n="97" d="100"/>
        </p:scale>
        <p:origin x="792" y="192"/>
      </p:cViewPr>
      <p:guideLst/>
    </p:cSldViewPr>
  </p:slideViewPr>
  <p:outlineViewPr>
    <p:cViewPr>
      <p:scale>
        <a:sx n="33" d="100"/>
        <a:sy n="33" d="100"/>
      </p:scale>
      <p:origin x="0" y="-452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9" d="100"/>
          <a:sy n="109" d="100"/>
        </p:scale>
        <p:origin x="4448" y="20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9" cy="494973"/>
          </a:xfrm>
          <a:prstGeom prst="rect">
            <a:avLst/>
          </a:prstGeom>
        </p:spPr>
        <p:txBody>
          <a:bodyPr vert="horz" lIns="90279" tIns="45139" rIns="90279" bIns="45139" rtlCol="0"/>
          <a:lstStyle>
            <a:lvl1pPr algn="l">
              <a:defRPr sz="1200"/>
            </a:lvl1pPr>
          </a:lstStyle>
          <a:p>
            <a:endParaRPr lang="en-GB"/>
          </a:p>
        </p:txBody>
      </p:sp>
      <p:sp>
        <p:nvSpPr>
          <p:cNvPr id="3" name="Date Placeholder 2"/>
          <p:cNvSpPr>
            <a:spLocks noGrp="1"/>
          </p:cNvSpPr>
          <p:nvPr>
            <p:ph type="dt" sz="quarter" idx="1"/>
          </p:nvPr>
        </p:nvSpPr>
        <p:spPr>
          <a:xfrm>
            <a:off x="3777596" y="1"/>
            <a:ext cx="2889939" cy="494973"/>
          </a:xfrm>
          <a:prstGeom prst="rect">
            <a:avLst/>
          </a:prstGeom>
        </p:spPr>
        <p:txBody>
          <a:bodyPr vert="horz" lIns="90279" tIns="45139" rIns="90279" bIns="45139" rtlCol="0"/>
          <a:lstStyle>
            <a:lvl1pPr algn="r">
              <a:defRPr sz="1200"/>
            </a:lvl1pPr>
          </a:lstStyle>
          <a:p>
            <a:fld id="{233C01CE-5B6E-4E96-811F-2E6708FAD8B5}" type="datetimeFigureOut">
              <a:rPr lang="en-GB" smtClean="0"/>
              <a:t>18/10/2017</a:t>
            </a:fld>
            <a:endParaRPr lang="en-GB"/>
          </a:p>
        </p:txBody>
      </p:sp>
      <p:sp>
        <p:nvSpPr>
          <p:cNvPr id="4" name="Footer Placeholder 3"/>
          <p:cNvSpPr>
            <a:spLocks noGrp="1"/>
          </p:cNvSpPr>
          <p:nvPr>
            <p:ph type="ftr" sz="quarter" idx="2"/>
          </p:nvPr>
        </p:nvSpPr>
        <p:spPr>
          <a:xfrm>
            <a:off x="0" y="9377690"/>
            <a:ext cx="2889939" cy="494973"/>
          </a:xfrm>
          <a:prstGeom prst="rect">
            <a:avLst/>
          </a:prstGeom>
        </p:spPr>
        <p:txBody>
          <a:bodyPr vert="horz" lIns="90279" tIns="45139" rIns="90279" bIns="45139" rtlCol="0" anchor="b"/>
          <a:lstStyle>
            <a:lvl1pPr algn="l">
              <a:defRPr sz="1200"/>
            </a:lvl1pPr>
          </a:lstStyle>
          <a:p>
            <a:endParaRPr lang="en-GB"/>
          </a:p>
        </p:txBody>
      </p:sp>
      <p:sp>
        <p:nvSpPr>
          <p:cNvPr id="5" name="Slide Number Placeholder 4"/>
          <p:cNvSpPr>
            <a:spLocks noGrp="1"/>
          </p:cNvSpPr>
          <p:nvPr>
            <p:ph type="sldNum" sz="quarter" idx="3"/>
          </p:nvPr>
        </p:nvSpPr>
        <p:spPr>
          <a:xfrm>
            <a:off x="3777596" y="9377690"/>
            <a:ext cx="2889939" cy="494973"/>
          </a:xfrm>
          <a:prstGeom prst="rect">
            <a:avLst/>
          </a:prstGeom>
        </p:spPr>
        <p:txBody>
          <a:bodyPr vert="horz" lIns="90279" tIns="45139" rIns="90279" bIns="45139" rtlCol="0" anchor="b"/>
          <a:lstStyle>
            <a:lvl1pPr algn="r">
              <a:defRPr sz="1200"/>
            </a:lvl1pPr>
          </a:lstStyle>
          <a:p>
            <a:fld id="{96C84F3E-C039-45F3-AF34-73B989E314A5}" type="slidenum">
              <a:rPr lang="en-GB" smtClean="0"/>
              <a:t>‹#›</a:t>
            </a:fld>
            <a:endParaRPr lang="en-GB"/>
          </a:p>
        </p:txBody>
      </p:sp>
    </p:spTree>
    <p:extLst>
      <p:ext uri="{BB962C8B-B14F-4D97-AF65-F5344CB8AC3E}">
        <p14:creationId xmlns:p14="http://schemas.microsoft.com/office/powerpoint/2010/main" val="3504268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9" cy="495347"/>
          </a:xfrm>
          <a:prstGeom prst="rect">
            <a:avLst/>
          </a:prstGeom>
        </p:spPr>
        <p:txBody>
          <a:bodyPr vert="horz" lIns="90279" tIns="45139" rIns="90279" bIns="45139" rtlCol="0"/>
          <a:lstStyle>
            <a:lvl1pPr algn="l">
              <a:defRPr sz="1200"/>
            </a:lvl1pPr>
          </a:lstStyle>
          <a:p>
            <a:endParaRPr lang="en-GB"/>
          </a:p>
        </p:txBody>
      </p:sp>
      <p:sp>
        <p:nvSpPr>
          <p:cNvPr id="3" name="Date Placeholder 2"/>
          <p:cNvSpPr>
            <a:spLocks noGrp="1"/>
          </p:cNvSpPr>
          <p:nvPr>
            <p:ph type="dt" idx="1"/>
          </p:nvPr>
        </p:nvSpPr>
        <p:spPr>
          <a:xfrm>
            <a:off x="3777606" y="0"/>
            <a:ext cx="2889939" cy="495347"/>
          </a:xfrm>
          <a:prstGeom prst="rect">
            <a:avLst/>
          </a:prstGeom>
        </p:spPr>
        <p:txBody>
          <a:bodyPr vert="horz" lIns="90279" tIns="45139" rIns="90279" bIns="45139" rtlCol="0"/>
          <a:lstStyle>
            <a:lvl1pPr algn="r">
              <a:defRPr sz="1200"/>
            </a:lvl1pPr>
          </a:lstStyle>
          <a:p>
            <a:fld id="{0558D54B-BAC0-46AC-8882-A22B418B274B}" type="datetimeFigureOut">
              <a:rPr lang="en-GB" smtClean="0"/>
              <a:t>18/10/2017</a:t>
            </a:fld>
            <a:endParaRPr lang="en-GB"/>
          </a:p>
        </p:txBody>
      </p:sp>
      <p:sp>
        <p:nvSpPr>
          <p:cNvPr id="4" name="Slide Image Placeholder 3"/>
          <p:cNvSpPr>
            <a:spLocks noGrp="1" noRot="1" noChangeAspect="1"/>
          </p:cNvSpPr>
          <p:nvPr>
            <p:ph type="sldImg" idx="2"/>
          </p:nvPr>
        </p:nvSpPr>
        <p:spPr>
          <a:xfrm>
            <a:off x="371475" y="1233488"/>
            <a:ext cx="5926138" cy="3333750"/>
          </a:xfrm>
          <a:prstGeom prst="rect">
            <a:avLst/>
          </a:prstGeom>
          <a:noFill/>
          <a:ln w="12700">
            <a:solidFill>
              <a:prstClr val="black"/>
            </a:solidFill>
          </a:ln>
        </p:spPr>
        <p:txBody>
          <a:bodyPr vert="horz" lIns="90279" tIns="45139" rIns="90279" bIns="45139"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0279" tIns="45139" rIns="90279" bIns="451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9" cy="495346"/>
          </a:xfrm>
          <a:prstGeom prst="rect">
            <a:avLst/>
          </a:prstGeom>
        </p:spPr>
        <p:txBody>
          <a:bodyPr vert="horz" lIns="90279" tIns="45139" rIns="90279" bIns="45139" rtlCol="0" anchor="b"/>
          <a:lstStyle>
            <a:lvl1pPr algn="l">
              <a:defRPr sz="1200"/>
            </a:lvl1pPr>
          </a:lstStyle>
          <a:p>
            <a:endParaRPr lang="en-GB"/>
          </a:p>
        </p:txBody>
      </p:sp>
      <p:sp>
        <p:nvSpPr>
          <p:cNvPr id="7" name="Slide Number Placeholder 6"/>
          <p:cNvSpPr>
            <a:spLocks noGrp="1"/>
          </p:cNvSpPr>
          <p:nvPr>
            <p:ph type="sldNum" sz="quarter" idx="5"/>
          </p:nvPr>
        </p:nvSpPr>
        <p:spPr>
          <a:xfrm>
            <a:off x="3777606" y="9377317"/>
            <a:ext cx="2889939" cy="495346"/>
          </a:xfrm>
          <a:prstGeom prst="rect">
            <a:avLst/>
          </a:prstGeom>
        </p:spPr>
        <p:txBody>
          <a:bodyPr vert="horz" lIns="90279" tIns="45139" rIns="90279" bIns="45139" rtlCol="0" anchor="b"/>
          <a:lstStyle>
            <a:lvl1pPr algn="r">
              <a:defRPr sz="1200"/>
            </a:lvl1pPr>
          </a:lstStyle>
          <a:p>
            <a:fld id="{A698B61B-065C-4F2F-86DC-CCD4B978C065}" type="slidenum">
              <a:rPr lang="en-GB" smtClean="0"/>
              <a:t>‹#›</a:t>
            </a:fld>
            <a:endParaRPr lang="en-GB"/>
          </a:p>
        </p:txBody>
      </p:sp>
    </p:spTree>
    <p:extLst>
      <p:ext uri="{BB962C8B-B14F-4D97-AF65-F5344CB8AC3E}">
        <p14:creationId xmlns:p14="http://schemas.microsoft.com/office/powerpoint/2010/main" val="173878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Before</a:t>
            </a:r>
            <a:r>
              <a:rPr lang="en-GB" baseline="0" dirty="0" smtClean="0"/>
              <a:t> we get started, let’s just take a moment to introduce ourselves, including any information about </a:t>
            </a:r>
            <a:r>
              <a:rPr lang="en-GB" dirty="0" smtClean="0"/>
              <a:t>your role in relation to RSE within your school.</a:t>
            </a:r>
          </a:p>
          <a:p>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1</a:t>
            </a:fld>
            <a:endParaRPr lang="en-GB"/>
          </a:p>
        </p:txBody>
      </p:sp>
    </p:spTree>
    <p:extLst>
      <p:ext uri="{BB962C8B-B14F-4D97-AF65-F5344CB8AC3E}">
        <p14:creationId xmlns:p14="http://schemas.microsoft.com/office/powerpoint/2010/main" val="283701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now watch some of the film. </a:t>
            </a:r>
            <a:endParaRPr lang="en-GB" dirty="0" smtClean="0"/>
          </a:p>
          <a:p>
            <a:endParaRPr lang="en-GB" dirty="0" smtClean="0"/>
          </a:p>
          <a:p>
            <a:r>
              <a:rPr lang="en-GB" dirty="0" smtClean="0"/>
              <a:t>During </a:t>
            </a:r>
            <a:r>
              <a:rPr lang="en-GB" dirty="0"/>
              <a:t>the first lesson students watch the film (ideally at a computer on their own). </a:t>
            </a:r>
            <a:endParaRPr lang="en-GB" dirty="0" smtClean="0"/>
          </a:p>
          <a:p>
            <a:endParaRPr lang="en-GB" dirty="0" smtClean="0"/>
          </a:p>
          <a:p>
            <a:r>
              <a:rPr lang="en-GB" dirty="0" smtClean="0"/>
              <a:t>As </a:t>
            </a:r>
            <a:r>
              <a:rPr lang="en-GB" dirty="0"/>
              <a:t>the film proceeds questions appear on the screen which the young person must answer before continuing. </a:t>
            </a:r>
            <a:endParaRPr lang="en-GB" dirty="0" smtClean="0"/>
          </a:p>
          <a:p>
            <a:pPr marL="171450" indent="-171450">
              <a:buFont typeface="Arial" charset="0"/>
              <a:buChar char="•"/>
            </a:pPr>
            <a:endParaRPr lang="en-GB" i="1" dirty="0" smtClean="0"/>
          </a:p>
          <a:p>
            <a:pPr marL="171450" indent="-171450">
              <a:buFont typeface="Arial" charset="0"/>
              <a:buChar char="•"/>
            </a:pPr>
            <a:r>
              <a:rPr lang="en-GB" i="1" dirty="0" smtClean="0"/>
              <a:t>Open the programme and allow the film to play</a:t>
            </a:r>
            <a:r>
              <a:rPr lang="en-GB" i="1" baseline="0" dirty="0" smtClean="0"/>
              <a:t> until the first question appears. </a:t>
            </a:r>
          </a:p>
          <a:p>
            <a:pPr marL="171450" indent="-171450">
              <a:buFont typeface="Arial" charset="0"/>
              <a:buChar char="•"/>
            </a:pPr>
            <a:r>
              <a:rPr lang="en-GB" i="1" baseline="0" dirty="0" smtClean="0"/>
              <a:t>Explain that the film continues like this for around 20 minutes. </a:t>
            </a:r>
          </a:p>
          <a:p>
            <a:pPr marL="171450" indent="-171450">
              <a:buFont typeface="Arial" charset="0"/>
              <a:buChar char="•"/>
            </a:pPr>
            <a:r>
              <a:rPr lang="en-GB" i="1" baseline="0" dirty="0" smtClean="0"/>
              <a:t>Continue for a further 5 minutes. </a:t>
            </a:r>
          </a:p>
          <a:p>
            <a:pPr marL="171450" indent="-171450">
              <a:buFont typeface="Arial" charset="0"/>
              <a:buChar char="•"/>
            </a:pPr>
            <a:r>
              <a:rPr lang="en-GB" i="1" baseline="0" dirty="0" smtClean="0"/>
              <a:t>Demonstrate the menu feature and then skip to the last sequence</a:t>
            </a:r>
            <a:r>
              <a:rPr lang="en-GB" baseline="0" dirty="0" smtClean="0"/>
              <a:t>]</a:t>
            </a:r>
            <a:endParaRPr lang="en-GB" dirty="0"/>
          </a:p>
          <a:p>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10</a:t>
            </a:fld>
            <a:endParaRPr lang="en-GB"/>
          </a:p>
        </p:txBody>
      </p:sp>
    </p:spTree>
    <p:extLst>
      <p:ext uri="{BB962C8B-B14F-4D97-AF65-F5344CB8AC3E}">
        <p14:creationId xmlns:p14="http://schemas.microsoft.com/office/powerpoint/2010/main" val="334938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During the first lesson students watch the IVD,</a:t>
            </a:r>
            <a:r>
              <a:rPr lang="en-GB" sz="1200" baseline="0" dirty="0" smtClean="0"/>
              <a:t> </a:t>
            </a:r>
            <a:r>
              <a:rPr lang="en-GB" sz="1200" dirty="0" smtClean="0"/>
              <a:t>ideally at a computer on their own.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a prior pilot research study students said that they engaged with this method more and that they were less influenced by other students in the classroom. </a:t>
            </a:r>
          </a:p>
          <a:p>
            <a:endParaRPr lang="en-GB" sz="1200" dirty="0" smtClean="0"/>
          </a:p>
          <a:p>
            <a:r>
              <a:rPr lang="en-GB" sz="1200" dirty="0" smtClean="0">
                <a:solidFill>
                  <a:srgbClr val="FF0000"/>
                </a:solidFill>
              </a:rPr>
              <a:t>We will supply ear/headphones for</a:t>
            </a:r>
            <a:r>
              <a:rPr lang="en-GB" sz="1200" baseline="0" dirty="0" smtClean="0">
                <a:solidFill>
                  <a:srgbClr val="FF0000"/>
                </a:solidFill>
              </a:rPr>
              <a:t> this</a:t>
            </a:r>
            <a:r>
              <a:rPr lang="en-GB" sz="1200" dirty="0" smtClean="0">
                <a:solidFill>
                  <a:srgbClr val="FF0000"/>
                </a:solidFill>
              </a:rPr>
              <a:t>,</a:t>
            </a:r>
            <a:r>
              <a:rPr lang="en-GB" sz="1200" baseline="0" dirty="0" smtClean="0">
                <a:solidFill>
                  <a:srgbClr val="FF0000"/>
                </a:solidFill>
              </a:rPr>
              <a:t> but you will need to </a:t>
            </a:r>
            <a:r>
              <a:rPr lang="en-GB" sz="1200" dirty="0" smtClean="0"/>
              <a:t>book a computer room/tablets for the first session. </a:t>
            </a:r>
            <a:endParaRPr lang="en-GB" sz="1200" dirty="0" smtClean="0">
              <a:solidFill>
                <a:srgbClr val="FF0000"/>
              </a:solidFill>
            </a:endParaRPr>
          </a:p>
          <a:p>
            <a:endParaRPr lang="en-GB" sz="1200" dirty="0" smtClean="0"/>
          </a:p>
          <a:p>
            <a:pPr lvl="0"/>
            <a:r>
              <a:rPr lang="en-GB" sz="1200" dirty="0" smtClean="0"/>
              <a:t>It can be shown on a monitor/screen if you feel that would be more appropriate. For example, it might be easier to show on an overhead projector if there are a lot of students in the class with reading difficulties (that way you can explain words if needed). </a:t>
            </a:r>
          </a:p>
          <a:p>
            <a:pPr lvl="0"/>
            <a:endParaRPr lang="en-GB" sz="1200" dirty="0" smtClean="0"/>
          </a:p>
          <a:p>
            <a:pPr lvl="0"/>
            <a:r>
              <a:rPr lang="en-GB" sz="1200" dirty="0" smtClean="0"/>
              <a:t>If students watch the film on a monitor/screen they can fill in a paper version of the questions that accompany the film as they go along. This is for the students benefit only and you should not collect them. </a:t>
            </a:r>
          </a:p>
          <a:p>
            <a:pPr lvl="0"/>
            <a:endParaRPr lang="en-GB" sz="1200" dirty="0" smtClean="0"/>
          </a:p>
          <a:p>
            <a:pPr lvl="0"/>
            <a:r>
              <a:rPr lang="en-GB" sz="1200" dirty="0" smtClean="0"/>
              <a:t>You should </a:t>
            </a:r>
            <a:r>
              <a:rPr lang="en-GB" sz="1200" u="sng" dirty="0" smtClean="0"/>
              <a:t>not allow students to view the IVD in pairs or small groups.</a:t>
            </a:r>
            <a:r>
              <a:rPr lang="en-GB" sz="1200" dirty="0" smtClean="0"/>
              <a:t> It either needs to be watched on individual computers/tablets or as one group on an monitor/screen. </a:t>
            </a:r>
          </a:p>
          <a:p>
            <a:pPr lvl="0"/>
            <a:endParaRPr lang="en-GB" sz="1200" dirty="0" smtClean="0"/>
          </a:p>
          <a:p>
            <a:pPr lvl="0"/>
            <a:r>
              <a:rPr lang="en-GB" sz="1200" dirty="0" smtClean="0"/>
              <a:t>Please ensure that students have enough space in the computer lab or the classroom so that they can answer the questions confidentially. If you think your classroom is too small to allow this, please arrange for this lesson to take place in a larger room if at all possible. </a:t>
            </a:r>
          </a:p>
          <a:p>
            <a:pPr lvl="0"/>
            <a:endParaRPr lang="en-GB" sz="1200" dirty="0" smtClean="0"/>
          </a:p>
          <a:p>
            <a:pPr lvl="0"/>
            <a:r>
              <a:rPr lang="en-GB" sz="1200" dirty="0" smtClean="0"/>
              <a:t>We recommend that you</a:t>
            </a:r>
            <a:r>
              <a:rPr lang="en-GB" sz="1200" baseline="0" dirty="0" smtClean="0"/>
              <a:t> </a:t>
            </a:r>
            <a:r>
              <a:rPr lang="en-GB" sz="1200" dirty="0" smtClean="0"/>
              <a:t>watch the IVD in full before using it in the classroom. </a:t>
            </a:r>
          </a:p>
          <a:p>
            <a:pPr marL="0" indent="0">
              <a:buNone/>
            </a:pPr>
            <a:endParaRPr lang="en-GB" sz="1200" dirty="0" smtClean="0"/>
          </a:p>
          <a:p>
            <a:pPr lvl="0"/>
            <a:r>
              <a:rPr lang="en-GB" sz="1200" dirty="0" smtClean="0"/>
              <a:t>Does anyone have any questions about the IVD?</a:t>
            </a:r>
          </a:p>
          <a:p>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11</a:t>
            </a:fld>
            <a:endParaRPr lang="en-GB"/>
          </a:p>
        </p:txBody>
      </p:sp>
    </p:spTree>
    <p:extLst>
      <p:ext uri="{BB962C8B-B14F-4D97-AF65-F5344CB8AC3E}">
        <p14:creationId xmlns:p14="http://schemas.microsoft.com/office/powerpoint/2010/main" val="107815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students have watched the film, there are a series of classroom based activities which encourage</a:t>
            </a:r>
            <a:r>
              <a:rPr lang="en-GB" baseline="0" dirty="0" smtClean="0"/>
              <a:t> them to think about and plan how to avoid teenage pregnancy.</a:t>
            </a:r>
          </a:p>
          <a:p>
            <a:endParaRPr lang="en-GB" baseline="0" dirty="0" smtClean="0"/>
          </a:p>
          <a:p>
            <a:r>
              <a:rPr lang="en-GB" baseline="0" dirty="0" smtClean="0"/>
              <a:t>[</a:t>
            </a:r>
            <a:r>
              <a:rPr lang="en-GB" i="1" baseline="0" dirty="0" smtClean="0"/>
              <a:t>hand out copies of the Classroom Materials document</a:t>
            </a:r>
            <a:r>
              <a:rPr lang="en-GB" baseline="0" dirty="0" smtClean="0"/>
              <a:t>]</a:t>
            </a:r>
            <a:endParaRPr lang="en-GB" dirty="0" smtClean="0"/>
          </a:p>
          <a:p>
            <a:endParaRPr lang="en-GB" dirty="0" smtClean="0"/>
          </a:p>
          <a:p>
            <a:r>
              <a:rPr lang="en-GB" dirty="0" smtClean="0"/>
              <a:t>The document contains </a:t>
            </a:r>
            <a:r>
              <a:rPr lang="en-GB" dirty="0"/>
              <a:t>detailed lesson plans as well as </a:t>
            </a:r>
            <a:r>
              <a:rPr lang="en-GB" dirty="0" smtClean="0"/>
              <a:t>the resources that you will give to students</a:t>
            </a:r>
            <a:r>
              <a:rPr lang="en-GB" baseline="0" dirty="0" smtClean="0"/>
              <a:t> </a:t>
            </a:r>
            <a:r>
              <a:rPr lang="en-GB" dirty="0" smtClean="0"/>
              <a:t>in </a:t>
            </a:r>
            <a:r>
              <a:rPr lang="en-GB" dirty="0"/>
              <a:t>the appendices.</a:t>
            </a:r>
            <a:r>
              <a:rPr lang="en-GB" baseline="0" dirty="0"/>
              <a:t> </a:t>
            </a:r>
            <a:endParaRPr lang="en-GB" baseline="0" dirty="0" smtClean="0"/>
          </a:p>
          <a:p>
            <a:endParaRPr lang="en-GB" baseline="0" dirty="0" smtClean="0"/>
          </a:p>
          <a:p>
            <a:r>
              <a:rPr lang="en-GB" dirty="0" smtClean="0"/>
              <a:t>There are 14 activities</a:t>
            </a:r>
            <a:r>
              <a:rPr lang="en-GB" baseline="0" dirty="0" smtClean="0"/>
              <a:t> in total. </a:t>
            </a:r>
            <a:r>
              <a:rPr lang="en-GB" dirty="0" smtClean="0"/>
              <a:t>I </a:t>
            </a:r>
            <a:r>
              <a:rPr lang="en-GB" dirty="0"/>
              <a:t>will now briefly go through each of these in turn</a:t>
            </a:r>
            <a:r>
              <a:rPr lang="en-GB" dirty="0" smtClean="0"/>
              <a:t>.</a:t>
            </a:r>
          </a:p>
          <a:p>
            <a:endParaRPr lang="en-GB" dirty="0" smtClean="0"/>
          </a:p>
          <a:p>
            <a:r>
              <a:rPr lang="en-GB" dirty="0" smtClean="0"/>
              <a:t>[Go through each activity briefly explaining what they are about and what the teacher should do]</a:t>
            </a:r>
          </a:p>
          <a:p>
            <a:endParaRPr lang="en-GB" dirty="0" smtClean="0"/>
          </a:p>
          <a:p>
            <a:r>
              <a:rPr lang="en-GB" dirty="0" smtClean="0"/>
              <a:t>Note that one of the lessons</a:t>
            </a:r>
            <a:r>
              <a:rPr lang="en-GB" baseline="0" dirty="0" smtClean="0"/>
              <a:t> includes a homework exercise in which students are asked to encourage a parent/carer to watch the film and then answer a number of questions on issues raised in the film. The aim is to provide parents/carers and teenagers with an opportunity to communicate about sex, relationships and pregnancy. An information letter template for sending to parents is also provided. This will be posted out by your school in advance. Teachers should remind students that their parents/carers are aware they’re taking part in this programme and will be expecting them to bring home the homework exercise. If students prefer, they can do the exercise with another trusted adult other than their parents/carers.</a:t>
            </a:r>
            <a:endParaRPr lang="en-GB" dirty="0"/>
          </a:p>
          <a:p>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12</a:t>
            </a:fld>
            <a:endParaRPr lang="en-GB"/>
          </a:p>
        </p:txBody>
      </p:sp>
    </p:spTree>
    <p:extLst>
      <p:ext uri="{BB962C8B-B14F-4D97-AF65-F5344CB8AC3E}">
        <p14:creationId xmlns:p14="http://schemas.microsoft.com/office/powerpoint/2010/main" val="3132785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a:t>
            </a:r>
            <a:r>
              <a:rPr lang="en-GB" baseline="0" dirty="0" smtClean="0"/>
              <a:t> with </a:t>
            </a:r>
            <a:r>
              <a:rPr lang="en-GB" baseline="0" dirty="0" err="1" smtClean="0"/>
              <a:t>Aine</a:t>
            </a:r>
            <a:r>
              <a:rPr lang="en-GB" baseline="0" dirty="0" smtClean="0"/>
              <a:t> if we’re using these two forms in the pilot]</a:t>
            </a:r>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13</a:t>
            </a:fld>
            <a:endParaRPr lang="en-GB"/>
          </a:p>
        </p:txBody>
      </p:sp>
    </p:spTree>
    <p:extLst>
      <p:ext uri="{BB962C8B-B14F-4D97-AF65-F5344CB8AC3E}">
        <p14:creationId xmlns:p14="http://schemas.microsoft.com/office/powerpoint/2010/main" val="4894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We’d also like to share with you some of the findings from our earlier research during which we asked students about how they would like their teachers to deliver the resource.</a:t>
            </a:r>
          </a:p>
          <a:p>
            <a:r>
              <a:rPr lang="en-GB" dirty="0" smtClean="0"/>
              <a:t/>
            </a:r>
            <a:br>
              <a:rPr lang="en-GB" dirty="0" smtClean="0"/>
            </a:br>
            <a:r>
              <a:rPr lang="en-GB" dirty="0" smtClean="0"/>
              <a:t>Here</a:t>
            </a:r>
            <a:r>
              <a:rPr lang="en-GB" baseline="0" dirty="0" smtClean="0"/>
              <a:t> are some of the things they said [see slide].</a:t>
            </a:r>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14</a:t>
            </a:fld>
            <a:endParaRPr lang="en-GB"/>
          </a:p>
        </p:txBody>
      </p:sp>
    </p:spTree>
    <p:extLst>
      <p:ext uri="{BB962C8B-B14F-4D97-AF65-F5344CB8AC3E}">
        <p14:creationId xmlns:p14="http://schemas.microsoft.com/office/powerpoint/2010/main" val="634665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98B61B-065C-4F2F-86DC-CCD4B978C065}" type="slidenum">
              <a:rPr lang="en-GB" smtClean="0"/>
              <a:t>15</a:t>
            </a:fld>
            <a:endParaRPr lang="en-GB"/>
          </a:p>
        </p:txBody>
      </p:sp>
    </p:spTree>
    <p:extLst>
      <p:ext uri="{BB962C8B-B14F-4D97-AF65-F5344CB8AC3E}">
        <p14:creationId xmlns:p14="http://schemas.microsoft.com/office/powerpoint/2010/main" val="3066832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98B61B-065C-4F2F-86DC-CCD4B978C065}" type="slidenum">
              <a:rPr lang="en-GB" smtClean="0"/>
              <a:t>16</a:t>
            </a:fld>
            <a:endParaRPr lang="en-GB"/>
          </a:p>
        </p:txBody>
      </p:sp>
    </p:spTree>
    <p:extLst>
      <p:ext uri="{BB962C8B-B14F-4D97-AF65-F5344CB8AC3E}">
        <p14:creationId xmlns:p14="http://schemas.microsoft.com/office/powerpoint/2010/main" val="257480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751219"/>
            <a:ext cx="5335270" cy="4434667"/>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aim</a:t>
            </a:r>
            <a:r>
              <a:rPr lang="en-GB" baseline="0" dirty="0" smtClean="0"/>
              <a:t> of today’s session is to introduce you to an educational resource called </a:t>
            </a:r>
            <a:r>
              <a:rPr lang="en-GB" i="1" baseline="0" dirty="0" smtClean="0"/>
              <a:t>If I Were Jack</a:t>
            </a:r>
            <a:r>
              <a:rPr lang="en-GB" baseline="0" dirty="0" smtClean="0"/>
              <a:t>.</a:t>
            </a:r>
          </a:p>
          <a:p>
            <a:pPr marL="169273" indent="-169273" algn="just">
              <a:lnSpc>
                <a:spcPct val="170000"/>
              </a:lnSpc>
              <a:buFont typeface="Arial" panose="020B0604020202020204" pitchFamily="34" charset="0"/>
              <a:buChar char="•"/>
            </a:pPr>
            <a:r>
              <a:rPr lang="en-GB" i="1" dirty="0" smtClean="0">
                <a:ea typeface="Verdana" panose="020B0604030504040204" pitchFamily="34" charset="0"/>
                <a:cs typeface="Verdana" panose="020B0604030504040204" pitchFamily="34" charset="0"/>
              </a:rPr>
              <a:t>If</a:t>
            </a:r>
            <a:r>
              <a:rPr lang="en-GB" i="1" baseline="0" dirty="0" smtClean="0">
                <a:ea typeface="Verdana" panose="020B0604030504040204" pitchFamily="34" charset="0"/>
                <a:cs typeface="Verdana" panose="020B0604030504040204" pitchFamily="34" charset="0"/>
              </a:rPr>
              <a:t> I Were Jack</a:t>
            </a:r>
            <a:r>
              <a:rPr lang="en-GB" baseline="0" dirty="0" smtClean="0">
                <a:ea typeface="Verdana" panose="020B0604030504040204" pitchFamily="34" charset="0"/>
                <a:cs typeface="Verdana" panose="020B0604030504040204" pitchFamily="34" charset="0"/>
              </a:rPr>
              <a:t> is </a:t>
            </a:r>
            <a:r>
              <a:rPr lang="en-GB" dirty="0" smtClean="0">
                <a:ea typeface="Verdana" panose="020B0604030504040204" pitchFamily="34" charset="0"/>
                <a:cs typeface="Verdana" panose="020B0604030504040204" pitchFamily="34" charset="0"/>
              </a:rPr>
              <a:t>based </a:t>
            </a:r>
            <a:r>
              <a:rPr lang="en-GB" dirty="0">
                <a:ea typeface="Verdana" panose="020B0604030504040204" pitchFamily="34" charset="0"/>
                <a:cs typeface="Verdana" panose="020B0604030504040204" pitchFamily="34" charset="0"/>
              </a:rPr>
              <a:t>around </a:t>
            </a:r>
            <a:r>
              <a:rPr lang="en-GB" dirty="0" smtClean="0">
                <a:ea typeface="Verdana" panose="020B0604030504040204" pitchFamily="34" charset="0"/>
                <a:cs typeface="Verdana" panose="020B0604030504040204" pitchFamily="34" charset="0"/>
              </a:rPr>
              <a:t>an interactive film aiming </a:t>
            </a:r>
            <a:r>
              <a:rPr lang="en-GB" dirty="0">
                <a:ea typeface="Verdana" panose="020B0604030504040204" pitchFamily="34" charset="0"/>
                <a:cs typeface="Verdana" panose="020B0604030504040204" pitchFamily="34" charset="0"/>
              </a:rPr>
              <a:t>to prevent unintended teenage pregnancy and promote positive sexual health.</a:t>
            </a:r>
          </a:p>
          <a:p>
            <a:pPr marL="169273" indent="-169273" algn="just">
              <a:lnSpc>
                <a:spcPct val="170000"/>
              </a:lnSpc>
              <a:buFont typeface="Arial" panose="020B0604020202020204" pitchFamily="34" charset="0"/>
              <a:buChar char="•"/>
            </a:pPr>
            <a:r>
              <a:rPr lang="en-GB" dirty="0" smtClean="0">
                <a:ea typeface="Verdana" panose="020B0604030504040204" pitchFamily="34" charset="0"/>
                <a:cs typeface="Verdana" panose="020B0604030504040204" pitchFamily="34" charset="0"/>
              </a:rPr>
              <a:t>The resource</a:t>
            </a:r>
            <a:r>
              <a:rPr lang="en-GB" baseline="0" dirty="0" smtClean="0">
                <a:ea typeface="Verdana" panose="020B0604030504040204" pitchFamily="34" charset="0"/>
                <a:cs typeface="Verdana" panose="020B0604030504040204" pitchFamily="34" charset="0"/>
              </a:rPr>
              <a:t> has been </a:t>
            </a:r>
            <a:r>
              <a:rPr lang="en-GB" baseline="0" dirty="0" smtClean="0">
                <a:ea typeface="Verdana" panose="020B0604030504040204" pitchFamily="34" charset="0"/>
                <a:cs typeface="Verdana" panose="020B0604030504040204" pitchFamily="34" charset="0"/>
              </a:rPr>
              <a:t>d</a:t>
            </a:r>
            <a:r>
              <a:rPr lang="en-GB" dirty="0" smtClean="0">
                <a:ea typeface="Verdana" panose="020B0604030504040204" pitchFamily="34" charset="0"/>
                <a:cs typeface="Verdana" panose="020B0604030504040204" pitchFamily="34" charset="0"/>
              </a:rPr>
              <a:t>eveloped </a:t>
            </a:r>
            <a:r>
              <a:rPr lang="en-GB" dirty="0">
                <a:ea typeface="Verdana" panose="020B0604030504040204" pitchFamily="34" charset="0"/>
                <a:cs typeface="Verdana" panose="020B0604030504040204" pitchFamily="34" charset="0"/>
              </a:rPr>
              <a:t>by researchers at </a:t>
            </a:r>
            <a:r>
              <a:rPr lang="en-GB" dirty="0" smtClean="0">
                <a:ea typeface="Verdana" panose="020B0604030504040204" pitchFamily="34" charset="0"/>
                <a:cs typeface="Verdana" panose="020B0604030504040204" pitchFamily="34" charset="0"/>
              </a:rPr>
              <a:t>Queen’s University Belfast in consultation</a:t>
            </a:r>
            <a:r>
              <a:rPr lang="en-GB" baseline="0" dirty="0" smtClean="0">
                <a:ea typeface="Verdana" panose="020B0604030504040204" pitchFamily="34" charset="0"/>
                <a:cs typeface="Verdana" panose="020B0604030504040204" pitchFamily="34" charset="0"/>
              </a:rPr>
              <a:t> with researchers at other </a:t>
            </a:r>
            <a:r>
              <a:rPr lang="en-GB" baseline="0" dirty="0" smtClean="0">
                <a:ea typeface="Verdana" panose="020B0604030504040204" pitchFamily="34" charset="0"/>
                <a:cs typeface="Verdana" panose="020B0604030504040204" pitchFamily="34" charset="0"/>
              </a:rPr>
              <a:t>UK universities, </a:t>
            </a:r>
            <a:r>
              <a:rPr lang="en-GB" baseline="0" dirty="0" smtClean="0">
                <a:ea typeface="Verdana" panose="020B0604030504040204" pitchFamily="34" charset="0"/>
                <a:cs typeface="Verdana" panose="020B0604030504040204" pitchFamily="34" charset="0"/>
              </a:rPr>
              <a:t>and also in consultation </a:t>
            </a:r>
            <a:r>
              <a:rPr lang="en-GB" dirty="0" smtClean="0">
                <a:ea typeface="Verdana" panose="020B0604030504040204" pitchFamily="34" charset="0"/>
                <a:cs typeface="Verdana" panose="020B0604030504040204" pitchFamily="34" charset="0"/>
              </a:rPr>
              <a:t>with health and education experts, teacher </a:t>
            </a:r>
            <a:r>
              <a:rPr lang="en-GB" dirty="0">
                <a:ea typeface="Verdana" panose="020B0604030504040204" pitchFamily="34" charset="0"/>
                <a:cs typeface="Verdana" panose="020B0604030504040204" pitchFamily="34" charset="0"/>
              </a:rPr>
              <a:t>trainers, teachers, </a:t>
            </a:r>
            <a:r>
              <a:rPr lang="en-GB" dirty="0" smtClean="0">
                <a:ea typeface="Verdana" panose="020B0604030504040204" pitchFamily="34" charset="0"/>
                <a:cs typeface="Verdana" panose="020B0604030504040204" pitchFamily="34" charset="0"/>
              </a:rPr>
              <a:t>young people and parents from across the UK. </a:t>
            </a:r>
          </a:p>
          <a:p>
            <a:pPr marL="169273" indent="-169273" algn="just">
              <a:lnSpc>
                <a:spcPct val="170000"/>
              </a:lnSpc>
              <a:buFont typeface="Arial" panose="020B0604020202020204" pitchFamily="34" charset="0"/>
              <a:buChar char="•"/>
            </a:pPr>
            <a:r>
              <a:rPr lang="en-GB" dirty="0" smtClean="0">
                <a:ea typeface="Verdana" panose="020B0604030504040204" pitchFamily="34" charset="0"/>
                <a:cs typeface="Verdana" panose="020B0604030504040204" pitchFamily="34" charset="0"/>
              </a:rPr>
              <a:t>As it was originally developed in Ireland and NI, w</a:t>
            </a:r>
            <a:r>
              <a:rPr lang="en-GB" baseline="0" dirty="0" smtClean="0">
                <a:ea typeface="Verdana" panose="020B0604030504040204" pitchFamily="34" charset="0"/>
                <a:cs typeface="Verdana" panose="020B0604030504040204" pitchFamily="34" charset="0"/>
              </a:rPr>
              <a:t>e’ve </a:t>
            </a:r>
            <a:r>
              <a:rPr lang="en-GB" baseline="0" dirty="0" smtClean="0">
                <a:ea typeface="Verdana" panose="020B0604030504040204" pitchFamily="34" charset="0"/>
                <a:cs typeface="Verdana" panose="020B0604030504040204" pitchFamily="34" charset="0"/>
              </a:rPr>
              <a:t>adapted the resource for use in England, Scotland and Wales, </a:t>
            </a:r>
            <a:r>
              <a:rPr lang="en-GB" baseline="0" dirty="0" smtClean="0">
                <a:ea typeface="Verdana" panose="020B0604030504040204" pitchFamily="34" charset="0"/>
                <a:cs typeface="Verdana" panose="020B0604030504040204" pitchFamily="34" charset="0"/>
              </a:rPr>
              <a:t>and </a:t>
            </a:r>
            <a:r>
              <a:rPr lang="en-GB" baseline="0" dirty="0" smtClean="0">
                <a:ea typeface="Verdana" panose="020B0604030504040204" pitchFamily="34" charset="0"/>
                <a:cs typeface="Verdana" panose="020B0604030504040204" pitchFamily="34" charset="0"/>
              </a:rPr>
              <a:t>are now piloting it in one school in each nation before deciding whether to progress to a larger trial to </a:t>
            </a:r>
            <a:r>
              <a:rPr lang="en-GB" baseline="0" dirty="0" smtClean="0">
                <a:ea typeface="Verdana" panose="020B0604030504040204" pitchFamily="34" charset="0"/>
                <a:cs typeface="Verdana" panose="020B0604030504040204" pitchFamily="34" charset="0"/>
              </a:rPr>
              <a:t>see if it has any effect on young people’s knowledge, attitudes and sexual behaviour.</a:t>
            </a:r>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2</a:t>
            </a:fld>
            <a:endParaRPr lang="en-GB"/>
          </a:p>
        </p:txBody>
      </p:sp>
    </p:spTree>
    <p:extLst>
      <p:ext uri="{BB962C8B-B14F-4D97-AF65-F5344CB8AC3E}">
        <p14:creationId xmlns:p14="http://schemas.microsoft.com/office/powerpoint/2010/main" val="323783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751219"/>
            <a:ext cx="5335270" cy="4434667"/>
          </a:xfrm>
        </p:spPr>
        <p:txBody>
          <a:bodyPr/>
          <a:lstStyle/>
          <a:p>
            <a:pPr marL="169273" indent="-169273">
              <a:buFont typeface="Arial" panose="020B0604020202020204" pitchFamily="34" charset="0"/>
              <a:buChar char="•"/>
            </a:pPr>
            <a:r>
              <a:rPr lang="en-GB" dirty="0" smtClean="0"/>
              <a:t>[</a:t>
            </a:r>
            <a:r>
              <a:rPr lang="en-GB" i="1" dirty="0" smtClean="0">
                <a:solidFill>
                  <a:srgbClr val="FF0000"/>
                </a:solidFill>
              </a:rPr>
              <a:t>insert name of school</a:t>
            </a:r>
            <a:r>
              <a:rPr lang="en-GB" dirty="0" smtClean="0"/>
              <a:t>] is one of three schools (one in each of England, Scotland and Wales) participating in the pilot study to be conducted before the main JACK </a:t>
            </a:r>
            <a:r>
              <a:rPr lang="en-GB" dirty="0" smtClean="0"/>
              <a:t>Trial.</a:t>
            </a:r>
          </a:p>
          <a:p>
            <a:pPr marL="169273" indent="-169273">
              <a:buFont typeface="Arial" panose="020B0604020202020204" pitchFamily="34" charset="0"/>
              <a:buChar char="•"/>
            </a:pPr>
            <a:r>
              <a:rPr lang="en-GB" dirty="0" smtClean="0"/>
              <a:t>The</a:t>
            </a:r>
            <a:r>
              <a:rPr lang="en-GB" baseline="0" dirty="0" smtClean="0"/>
              <a:t> main aims of this pilot study are to </a:t>
            </a:r>
            <a:r>
              <a:rPr lang="en-GB" dirty="0" smtClean="0"/>
              <a:t>determine </a:t>
            </a:r>
            <a:r>
              <a:rPr lang="en-GB" dirty="0" smtClean="0"/>
              <a:t>if pupils can understand the interactive film, if teachers would choose to use the interactive film again, </a:t>
            </a:r>
            <a:r>
              <a:rPr lang="en-GB" dirty="0" smtClean="0"/>
              <a:t>how parents</a:t>
            </a:r>
            <a:r>
              <a:rPr lang="en-GB" dirty="0" smtClean="0"/>
              <a:t>’/guardians’ </a:t>
            </a:r>
            <a:r>
              <a:rPr lang="en-GB" dirty="0" smtClean="0"/>
              <a:t>feel about the </a:t>
            </a:r>
            <a:r>
              <a:rPr lang="en-GB" dirty="0" smtClean="0"/>
              <a:t>resource, and </a:t>
            </a:r>
            <a:r>
              <a:rPr lang="en-GB" dirty="0" smtClean="0"/>
              <a:t>also for us as researchers to test</a:t>
            </a:r>
            <a:r>
              <a:rPr lang="en-GB" baseline="0" dirty="0" smtClean="0"/>
              <a:t> our processes for collecting data from pupils, teachers and parents. </a:t>
            </a:r>
          </a:p>
          <a:p>
            <a:pPr marL="169273" indent="-169273">
              <a:buFont typeface="Arial" panose="020B0604020202020204" pitchFamily="34" charset="0"/>
              <a:buChar char="•"/>
            </a:pPr>
            <a:r>
              <a:rPr lang="en-GB" dirty="0" smtClean="0"/>
              <a:t>As </a:t>
            </a:r>
            <a:r>
              <a:rPr lang="en-GB" dirty="0" smtClean="0"/>
              <a:t>teacher participants in this research study, you have the important and valued role of being responsible for delivering If I Were Jack to your Year INSERT pupils in the way the researchers </a:t>
            </a:r>
            <a:r>
              <a:rPr lang="en-GB" dirty="0" smtClean="0"/>
              <a:t>intend,</a:t>
            </a:r>
            <a:r>
              <a:rPr lang="en-GB" baseline="0" dirty="0" smtClean="0"/>
              <a:t> and so that’s what we’ll go through today</a:t>
            </a:r>
            <a:r>
              <a:rPr lang="en-GB" dirty="0" smtClean="0"/>
              <a:t>.</a:t>
            </a:r>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3</a:t>
            </a:fld>
            <a:endParaRPr lang="en-GB"/>
          </a:p>
        </p:txBody>
      </p:sp>
    </p:spTree>
    <p:extLst>
      <p:ext uri="{BB962C8B-B14F-4D97-AF65-F5344CB8AC3E}">
        <p14:creationId xmlns:p14="http://schemas.microsoft.com/office/powerpoint/2010/main" val="3098377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sz="1200" dirty="0" smtClean="0">
                <a:ea typeface="+mn-ea"/>
                <a:cs typeface="+mn-cs"/>
              </a:rPr>
              <a:t>In</a:t>
            </a:r>
            <a:r>
              <a:rPr lang="en-GB" sz="1200" baseline="0" dirty="0" smtClean="0">
                <a:ea typeface="+mn-ea"/>
                <a:cs typeface="+mn-cs"/>
              </a:rPr>
              <a:t> terms of today’s session, </a:t>
            </a:r>
            <a:r>
              <a:rPr lang="en-GB" sz="1200" dirty="0" smtClean="0">
                <a:ea typeface="Verdana" panose="020B0604030504040204" pitchFamily="34" charset="0"/>
                <a:cs typeface="Verdana" panose="020B0604030504040204" pitchFamily="34" charset="0"/>
              </a:rPr>
              <a:t>I’m here today</a:t>
            </a:r>
            <a:r>
              <a:rPr lang="en-GB" sz="1200" baseline="0" dirty="0" smtClean="0">
                <a:ea typeface="Verdana" panose="020B0604030504040204" pitchFamily="34" charset="0"/>
                <a:cs typeface="Verdana" panose="020B0604030504040204" pitchFamily="34" charset="0"/>
              </a:rPr>
              <a:t> to:</a:t>
            </a:r>
          </a:p>
          <a:p>
            <a:pPr marL="0" lvl="0" indent="0">
              <a:buNone/>
            </a:pPr>
            <a:endParaRPr lang="en-GB" sz="1200" dirty="0" smtClean="0">
              <a:ea typeface="Verdana" panose="020B0604030504040204" pitchFamily="34" charset="0"/>
              <a:cs typeface="Verdana" panose="020B0604030504040204" pitchFamily="34" charset="0"/>
            </a:endParaRPr>
          </a:p>
          <a:p>
            <a:pPr marL="171450" lvl="0" indent="-171450" algn="just">
              <a:buFont typeface="Arial" panose="020B0604020202020204" pitchFamily="34" charset="0"/>
              <a:buChar char="•"/>
            </a:pPr>
            <a:r>
              <a:rPr lang="en-GB" sz="1200" dirty="0" smtClean="0">
                <a:ea typeface="Verdana" panose="020B0604030504040204" pitchFamily="34" charset="0"/>
                <a:cs typeface="Verdana" panose="020B0604030504040204" pitchFamily="34" charset="0"/>
              </a:rPr>
              <a:t>Provide an overview of the </a:t>
            </a:r>
            <a:r>
              <a:rPr lang="en-GB" sz="1200" i="1" dirty="0" smtClean="0">
                <a:ea typeface="Verdana" panose="020B0604030504040204" pitchFamily="34" charset="0"/>
                <a:cs typeface="Verdana" panose="020B0604030504040204" pitchFamily="34" charset="0"/>
              </a:rPr>
              <a:t>If I Were Jack </a:t>
            </a:r>
            <a:r>
              <a:rPr lang="en-GB" sz="1200" dirty="0" smtClean="0">
                <a:ea typeface="Verdana" panose="020B0604030504040204" pitchFamily="34" charset="0"/>
                <a:cs typeface="Verdana" panose="020B0604030504040204" pitchFamily="34" charset="0"/>
              </a:rPr>
              <a:t>resource, its educational objectives and overarching ethos; </a:t>
            </a:r>
          </a:p>
          <a:p>
            <a:pPr marL="171450" lvl="0" indent="-171450" algn="just">
              <a:buFont typeface="Arial" panose="020B0604020202020204" pitchFamily="34" charset="0"/>
              <a:buChar char="•"/>
            </a:pPr>
            <a:endParaRPr lang="en-GB" sz="1200" dirty="0" smtClean="0">
              <a:ea typeface="Verdana" panose="020B0604030504040204" pitchFamily="34" charset="0"/>
              <a:cs typeface="Verdana" panose="020B0604030504040204" pitchFamily="34" charset="0"/>
            </a:endParaRPr>
          </a:p>
          <a:p>
            <a:pPr marL="171450" lvl="0" indent="-171450" algn="just">
              <a:buFont typeface="Arial" panose="020B0604020202020204" pitchFamily="34" charset="0"/>
              <a:buChar char="•"/>
            </a:pPr>
            <a:r>
              <a:rPr lang="en-GB" sz="1200" dirty="0" smtClean="0">
                <a:ea typeface="Verdana" panose="020B0604030504040204" pitchFamily="34" charset="0"/>
                <a:cs typeface="Verdana" panose="020B0604030504040204" pitchFamily="34" charset="0"/>
              </a:rPr>
              <a:t>Then I’ll give you a brief demonstration of the film and we’ll look at the classroom materials</a:t>
            </a:r>
            <a:r>
              <a:rPr lang="en-GB" sz="1200" baseline="0" dirty="0" smtClean="0">
                <a:ea typeface="Verdana" panose="020B0604030504040204" pitchFamily="34" charset="0"/>
                <a:cs typeface="Verdana" panose="020B0604030504040204" pitchFamily="34" charset="0"/>
              </a:rPr>
              <a:t> that have been developed for use alongside the film.</a:t>
            </a:r>
            <a:endParaRPr lang="en-GB" sz="1200" dirty="0" smtClean="0">
              <a:ea typeface="Verdana" panose="020B0604030504040204" pitchFamily="34" charset="0"/>
              <a:cs typeface="Verdana" panose="020B0604030504040204" pitchFamily="34" charset="0"/>
            </a:endParaRPr>
          </a:p>
          <a:p>
            <a:pPr marL="171450" lvl="0" indent="-171450" algn="just">
              <a:buFont typeface="Arial" panose="020B0604020202020204" pitchFamily="34" charset="0"/>
              <a:buChar char="•"/>
            </a:pPr>
            <a:endParaRPr lang="en-GB" sz="1200" dirty="0" smtClean="0">
              <a:ea typeface="Verdana" panose="020B0604030504040204" pitchFamily="34" charset="0"/>
              <a:cs typeface="Verdana" panose="020B0604030504040204" pitchFamily="34" charset="0"/>
            </a:endParaRPr>
          </a:p>
          <a:p>
            <a:pPr marL="171450" lvl="0" indent="-171450" algn="just">
              <a:buFont typeface="Arial" panose="020B0604020202020204" pitchFamily="34" charset="0"/>
              <a:buChar char="•"/>
            </a:pPr>
            <a:r>
              <a:rPr lang="en-GB" sz="1200" dirty="0" smtClean="0">
                <a:ea typeface="Verdana" panose="020B0604030504040204" pitchFamily="34" charset="0"/>
                <a:cs typeface="Verdana" panose="020B0604030504040204" pitchFamily="34" charset="0"/>
              </a:rPr>
              <a:t>Then</a:t>
            </a:r>
            <a:r>
              <a:rPr lang="en-GB" sz="1200" baseline="0" dirty="0" smtClean="0">
                <a:ea typeface="Verdana" panose="020B0604030504040204" pitchFamily="34" charset="0"/>
                <a:cs typeface="Verdana" panose="020B0604030504040204" pitchFamily="34" charset="0"/>
              </a:rPr>
              <a:t> we’ll talk about how the resource should be delivered</a:t>
            </a:r>
          </a:p>
          <a:p>
            <a:pPr marL="171450" lvl="0" indent="-171450" algn="just">
              <a:buFont typeface="Arial" panose="020B0604020202020204" pitchFamily="34" charset="0"/>
              <a:buChar char="•"/>
            </a:pPr>
            <a:endParaRPr lang="en-GB" sz="1200" baseline="0" dirty="0" smtClean="0">
              <a:ea typeface="Verdana" panose="020B0604030504040204" pitchFamily="34" charset="0"/>
              <a:cs typeface="Verdana" panose="020B0604030504040204" pitchFamily="34" charset="0"/>
            </a:endParaRPr>
          </a:p>
          <a:p>
            <a:pPr marL="171450" lvl="0" indent="-171450" algn="just">
              <a:buFont typeface="Arial" panose="020B0604020202020204" pitchFamily="34" charset="0"/>
              <a:buChar char="•"/>
            </a:pPr>
            <a:r>
              <a:rPr lang="en-GB" sz="1200" baseline="0" dirty="0" smtClean="0">
                <a:ea typeface="Verdana" panose="020B0604030504040204" pitchFamily="34" charset="0"/>
                <a:cs typeface="Verdana" panose="020B0604030504040204" pitchFamily="34" charset="0"/>
              </a:rPr>
              <a:t>And finally we’ll have time at the end of the session for questions.</a:t>
            </a:r>
          </a:p>
          <a:p>
            <a:pPr marL="171450" lvl="0" indent="-171450" algn="just">
              <a:buFont typeface="Arial" panose="020B0604020202020204" pitchFamily="34" charset="0"/>
              <a:buChar char="•"/>
            </a:pPr>
            <a:endParaRPr lang="en-GB" sz="1200" baseline="0" dirty="0" smtClean="0">
              <a:ea typeface="Verdana" panose="020B0604030504040204" pitchFamily="34" charset="0"/>
              <a:cs typeface="Verdana" panose="020B0604030504040204" pitchFamily="34" charset="0"/>
            </a:endParaRPr>
          </a:p>
          <a:p>
            <a:pPr marL="171450" lvl="0" indent="-171450" algn="just">
              <a:buFont typeface="Arial" panose="020B0604020202020204" pitchFamily="34" charset="0"/>
              <a:buChar char="•"/>
            </a:pPr>
            <a:r>
              <a:rPr lang="en-GB" sz="1200" baseline="0" dirty="0" smtClean="0">
                <a:ea typeface="Verdana" panose="020B0604030504040204" pitchFamily="34" charset="0"/>
                <a:cs typeface="Verdana" panose="020B0604030504040204" pitchFamily="34" charset="0"/>
              </a:rPr>
              <a:t>That said, please do ask if you would like anything clarified as we go along.</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Does</a:t>
            </a:r>
            <a:r>
              <a:rPr lang="en-GB" baseline="0" dirty="0" smtClean="0"/>
              <a:t> that sound OK with everyone?</a:t>
            </a:r>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4</a:t>
            </a:fld>
            <a:endParaRPr lang="en-GB"/>
          </a:p>
        </p:txBody>
      </p:sp>
    </p:spTree>
    <p:extLst>
      <p:ext uri="{BB962C8B-B14F-4D97-AF65-F5344CB8AC3E}">
        <p14:creationId xmlns:p14="http://schemas.microsoft.com/office/powerpoint/2010/main" val="381989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charset="0"/>
              <a:buChar char="•"/>
            </a:pPr>
            <a:r>
              <a:rPr lang="en-GB" sz="1200" dirty="0" smtClean="0"/>
              <a:t>Based around an </a:t>
            </a:r>
            <a:r>
              <a:rPr lang="en-GB" sz="1200" b="1" dirty="0" smtClean="0"/>
              <a:t>interactive</a:t>
            </a:r>
            <a:r>
              <a:rPr lang="en-GB" sz="1200" b="1" baseline="0" dirty="0" smtClean="0"/>
              <a:t> film</a:t>
            </a:r>
            <a:r>
              <a:rPr lang="en-GB" sz="1200" b="1" dirty="0" smtClean="0"/>
              <a:t> </a:t>
            </a:r>
            <a:r>
              <a:rPr lang="en-GB" sz="1200" dirty="0" smtClean="0"/>
              <a:t>which tells the story of Jack</a:t>
            </a:r>
            <a:r>
              <a:rPr lang="en-GB" sz="1200" dirty="0" smtClean="0"/>
              <a:t>, a teenager </a:t>
            </a:r>
            <a:r>
              <a:rPr lang="en-GB" sz="1200" dirty="0" smtClean="0"/>
              <a:t>who has just found out that his girlfriend Emma is unexpectedly pregnant</a:t>
            </a:r>
            <a:r>
              <a:rPr lang="en-GB" sz="1200" dirty="0" smtClean="0"/>
              <a:t>.</a:t>
            </a:r>
          </a:p>
          <a:p>
            <a:pPr marL="171450" indent="-171450" algn="just">
              <a:buFont typeface="Arial" charset="0"/>
              <a:buChar char="•"/>
            </a:pPr>
            <a:endParaRPr lang="en-GB" sz="1200" dirty="0" smtClean="0"/>
          </a:p>
          <a:p>
            <a:pPr marL="171450" indent="-171450" algn="just">
              <a:buFont typeface="Arial" charset="0"/>
              <a:buChar char="•"/>
            </a:pPr>
            <a:r>
              <a:rPr lang="en-GB" sz="1200" dirty="0" smtClean="0"/>
              <a:t>As the young person views the film they are encouraged to put themselves in Jack’s shoes and consider how they would feel if they were in his situation.</a:t>
            </a:r>
            <a:endParaRPr lang="en-GB" sz="1200" dirty="0" smtClean="0"/>
          </a:p>
          <a:p>
            <a:pPr marL="171450" indent="-171450" algn="just">
              <a:buFont typeface="Arial" charset="0"/>
              <a:buChar char="•"/>
            </a:pPr>
            <a:endParaRPr lang="en-GB" sz="1200" dirty="0" smtClean="0"/>
          </a:p>
          <a:p>
            <a:pPr marL="171450" indent="-171450" algn="just">
              <a:buFont typeface="Arial" charset="0"/>
              <a:buChar char="•"/>
            </a:pPr>
            <a:r>
              <a:rPr lang="en-GB" sz="1200" dirty="0" smtClean="0"/>
              <a:t>You can see some stills from the film here.</a:t>
            </a:r>
          </a:p>
          <a:p>
            <a:pPr marL="171450" indent="-171450" algn="just">
              <a:buFont typeface="Arial" charset="0"/>
              <a:buChar char="•"/>
            </a:pPr>
            <a:endParaRPr lang="en-GB" sz="1200" dirty="0" smtClean="0"/>
          </a:p>
          <a:p>
            <a:pPr marL="171450" marR="0" indent="-171450" algn="just" defTabSz="914400" rtl="0" eaLnBrk="1" fontAlgn="auto" latinLnBrk="0" hangingPunct="1">
              <a:lnSpc>
                <a:spcPct val="100000"/>
              </a:lnSpc>
              <a:spcBef>
                <a:spcPts val="0"/>
              </a:spcBef>
              <a:spcAft>
                <a:spcPts val="0"/>
              </a:spcAft>
              <a:buClrTx/>
              <a:buSzTx/>
              <a:buFont typeface="Arial" charset="0"/>
              <a:buChar char="•"/>
              <a:tabLst/>
              <a:defRPr/>
            </a:pPr>
            <a:r>
              <a:rPr lang="en-GB" sz="1200" dirty="0" smtClean="0"/>
              <a:t>While the resource </a:t>
            </a:r>
            <a:r>
              <a:rPr lang="en-GB" sz="1200" baseline="0" dirty="0" smtClean="0"/>
              <a:t>focuses on unintended pregnancy from the perspective of teenage men, it is suitable for </a:t>
            </a:r>
            <a:r>
              <a:rPr lang="en-GB" sz="1200" b="1" dirty="0" smtClean="0"/>
              <a:t>use in same-sex and mixed-sex classrooms</a:t>
            </a:r>
            <a:r>
              <a:rPr lang="en-GB" sz="1200" dirty="0" smtClean="0"/>
              <a:t>.</a:t>
            </a:r>
          </a:p>
          <a:p>
            <a:pPr marL="171450" indent="-171450" algn="just">
              <a:buFont typeface="Arial" charset="0"/>
              <a:buChar char="•"/>
            </a:pPr>
            <a:endParaRPr lang="en-GB" sz="1200" dirty="0" smtClean="0"/>
          </a:p>
          <a:p>
            <a:pPr marL="171450" indent="-171450" algn="just">
              <a:buFont typeface="Arial" charset="0"/>
              <a:buChar char="•"/>
            </a:pPr>
            <a:r>
              <a:rPr lang="en-GB" sz="1200" dirty="0" smtClean="0"/>
              <a:t>The reason for the focus on teenage men is that they have been neglected in relation</a:t>
            </a:r>
            <a:r>
              <a:rPr lang="en-GB" sz="1200" baseline="0" dirty="0" smtClean="0"/>
              <a:t> to pregnancy education, even though they play an obvious role in the prevention of teenage pregnancy, and research shows that they influence teenage women’s intention to avoid unintended pregnancy.</a:t>
            </a:r>
          </a:p>
          <a:p>
            <a:pPr marL="171450" indent="-171450" algn="just">
              <a:buFont typeface="Arial" charset="0"/>
              <a:buChar char="•"/>
            </a:pPr>
            <a:endParaRPr lang="en-GB"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The interactive film</a:t>
            </a:r>
            <a:r>
              <a:rPr lang="en-GB" sz="1200" baseline="0" dirty="0" smtClean="0"/>
              <a:t> and accompanying materials are based on theory about how to best </a:t>
            </a:r>
            <a:r>
              <a:rPr lang="en-GB" sz="1200" dirty="0" smtClean="0"/>
              <a:t>change sexual behaviours and the best available evidence about what works in attempting to decrease unintended pregnancy among teenagers. </a:t>
            </a:r>
            <a:endParaRPr lang="en-GB" dirty="0" smtClean="0"/>
          </a:p>
          <a:p>
            <a:pPr algn="just"/>
            <a:endParaRPr lang="en-GB" sz="1200" dirty="0" smtClean="0"/>
          </a:p>
        </p:txBody>
      </p:sp>
      <p:sp>
        <p:nvSpPr>
          <p:cNvPr id="4" name="Slide Number Placeholder 3"/>
          <p:cNvSpPr>
            <a:spLocks noGrp="1"/>
          </p:cNvSpPr>
          <p:nvPr>
            <p:ph type="sldNum" sz="quarter" idx="10"/>
          </p:nvPr>
        </p:nvSpPr>
        <p:spPr/>
        <p:txBody>
          <a:bodyPr/>
          <a:lstStyle/>
          <a:p>
            <a:fld id="{A698B61B-065C-4F2F-86DC-CCD4B978C065}" type="slidenum">
              <a:rPr lang="en-GB" smtClean="0"/>
              <a:t>5</a:t>
            </a:fld>
            <a:endParaRPr lang="en-GB"/>
          </a:p>
        </p:txBody>
      </p:sp>
    </p:spTree>
    <p:extLst>
      <p:ext uri="{BB962C8B-B14F-4D97-AF65-F5344CB8AC3E}">
        <p14:creationId xmlns:p14="http://schemas.microsoft.com/office/powerpoint/2010/main" val="389812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If I Were</a:t>
            </a:r>
            <a:r>
              <a:rPr lang="en-GB" baseline="0" dirty="0" smtClean="0"/>
              <a:t> Jack takes a positive, comprehensive, objective and non-judgemental approach to RSE.</a:t>
            </a:r>
          </a:p>
          <a:p>
            <a:pPr marL="171450" indent="-171450">
              <a:buFont typeface="Arial" charset="0"/>
              <a:buChar char="•"/>
            </a:pPr>
            <a:endParaRPr lang="en-GB" baseline="0" dirty="0" smtClean="0"/>
          </a:p>
          <a:p>
            <a:pPr marL="171450" indent="-171450">
              <a:buFont typeface="Arial" charset="0"/>
              <a:buChar char="•"/>
            </a:pPr>
            <a:r>
              <a:rPr lang="en-GB" dirty="0" smtClean="0"/>
              <a:t>The resource</a:t>
            </a:r>
            <a:r>
              <a:rPr lang="en-GB" baseline="0" dirty="0" smtClean="0"/>
              <a:t> has the following key messages (see slide).</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A698B61B-065C-4F2F-86DC-CCD4B978C065}" type="slidenum">
              <a:rPr lang="en-GB" smtClean="0"/>
              <a:t>6</a:t>
            </a:fld>
            <a:endParaRPr lang="en-GB"/>
          </a:p>
        </p:txBody>
      </p:sp>
    </p:spTree>
    <p:extLst>
      <p:ext uri="{BB962C8B-B14F-4D97-AF65-F5344CB8AC3E}">
        <p14:creationId xmlns:p14="http://schemas.microsoft.com/office/powerpoint/2010/main" val="123513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charset="0"/>
              <a:buChar char="•"/>
            </a:pPr>
            <a:r>
              <a:rPr lang="en-GB" sz="1200" b="0" dirty="0" smtClean="0"/>
              <a:t>Essentially the film</a:t>
            </a:r>
            <a:r>
              <a:rPr lang="en-GB" sz="1200" b="0" baseline="0" dirty="0" smtClean="0"/>
              <a:t> </a:t>
            </a:r>
            <a:r>
              <a:rPr lang="en-GB" sz="1200" b="1" baseline="0" dirty="0" smtClean="0"/>
              <a:t>e</a:t>
            </a:r>
            <a:r>
              <a:rPr lang="en-GB" sz="1200" b="1" dirty="0" smtClean="0"/>
              <a:t>ncourages discussion of various options </a:t>
            </a:r>
            <a:r>
              <a:rPr lang="en-GB" sz="1200" dirty="0" smtClean="0"/>
              <a:t>that may be open to a young person if they experience an unintended pregnancy (i.e. keeping the baby, adoption and abortion) with no suggestion that any of these options is optimal. </a:t>
            </a:r>
          </a:p>
          <a:p>
            <a:pPr marL="171450" indent="-171450" algn="just">
              <a:buFont typeface="Arial" charset="0"/>
              <a:buChar char="•"/>
            </a:pPr>
            <a:endParaRPr lang="en-GB" sz="1200" dirty="0" smtClean="0"/>
          </a:p>
          <a:p>
            <a:pPr marL="171450" indent="-171450" algn="just">
              <a:buFont typeface="Arial" charset="0"/>
              <a:buChar char="•"/>
            </a:pPr>
            <a:r>
              <a:rPr lang="en-GB" sz="1200" dirty="0" smtClean="0"/>
              <a:t>Rather, the resource </a:t>
            </a:r>
            <a:r>
              <a:rPr lang="en-GB" sz="1200" b="1" dirty="0" smtClean="0"/>
              <a:t>directs viewers to consider all of the options </a:t>
            </a:r>
            <a:r>
              <a:rPr lang="en-GB" sz="1200" dirty="0" smtClean="0"/>
              <a:t>and their potential outcomes, thereby encouraging reflection on how their decision might be affected by their own individual values. </a:t>
            </a:r>
          </a:p>
          <a:p>
            <a:pPr algn="just"/>
            <a:endParaRPr lang="en-GB" sz="1200"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The </a:t>
            </a:r>
            <a:r>
              <a:rPr lang="en-GB" sz="1200" dirty="0" smtClean="0"/>
              <a:t>resource provides an opportunity for the teacher to identify the school’s position on these issues, should they wish.</a:t>
            </a:r>
            <a:r>
              <a:rPr lang="en-GB" sz="1200" baseline="0" dirty="0" smtClean="0"/>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It </a:t>
            </a:r>
            <a:r>
              <a:rPr lang="en-GB" sz="1200" dirty="0" smtClean="0"/>
              <a:t>also facilitates young people to discuss the issues with their parents/guardians. </a:t>
            </a:r>
          </a:p>
          <a:p>
            <a:pPr marL="0" indent="0" algn="just">
              <a:buFont typeface="Arial" panose="020B0604020202020204" pitchFamily="34" charset="0"/>
              <a:buNone/>
            </a:pPr>
            <a:endParaRPr lang="en-GB" sz="1200" dirty="0" smtClean="0"/>
          </a:p>
          <a:p>
            <a:pPr marL="171450" indent="-171450" algn="just">
              <a:buFont typeface="Arial" panose="020B0604020202020204" pitchFamily="34" charset="0"/>
              <a:buChar char="•"/>
            </a:pPr>
            <a:r>
              <a:rPr lang="en-GB" sz="1200" dirty="0" smtClean="0"/>
              <a:t>The intention </a:t>
            </a:r>
            <a:r>
              <a:rPr lang="en-GB" sz="1200" baseline="0" dirty="0" smtClean="0"/>
              <a:t>here is that the resource </a:t>
            </a:r>
            <a:r>
              <a:rPr lang="en-GB" sz="1200" dirty="0" smtClean="0"/>
              <a:t>can be used in as many post-primary schools as possible, and it has already been successfully tested in a range of schools, including faith-based schools. </a:t>
            </a:r>
            <a:endParaRPr lang="en-GB" sz="1200" dirty="0" smtClean="0"/>
          </a:p>
          <a:p>
            <a:pPr marL="171450" indent="-171450" algn="just">
              <a:buFont typeface="Arial" panose="020B0604020202020204" pitchFamily="34" charset="0"/>
              <a:buChar char="•"/>
            </a:pPr>
            <a:endParaRPr lang="en-GB" sz="1200" dirty="0" smtClean="0"/>
          </a:p>
          <a:p>
            <a:pPr algn="just"/>
            <a:endParaRPr lang="en-GB" sz="1200" b="0" dirty="0" smtClean="0"/>
          </a:p>
          <a:p>
            <a:pPr marL="171450" indent="-171450" algn="just">
              <a:buFont typeface="Arial" panose="020B0604020202020204" pitchFamily="34" charset="0"/>
              <a:buChar char="•"/>
            </a:pPr>
            <a:endParaRPr lang="en-GB" sz="1200" dirty="0" smtClean="0"/>
          </a:p>
        </p:txBody>
      </p:sp>
      <p:sp>
        <p:nvSpPr>
          <p:cNvPr id="4" name="Slide Number Placeholder 3"/>
          <p:cNvSpPr>
            <a:spLocks noGrp="1"/>
          </p:cNvSpPr>
          <p:nvPr>
            <p:ph type="sldNum" sz="quarter" idx="10"/>
          </p:nvPr>
        </p:nvSpPr>
        <p:spPr/>
        <p:txBody>
          <a:bodyPr/>
          <a:lstStyle/>
          <a:p>
            <a:fld id="{A698B61B-065C-4F2F-86DC-CCD4B978C065}" type="slidenum">
              <a:rPr lang="en-GB" smtClean="0"/>
              <a:t>7</a:t>
            </a:fld>
            <a:endParaRPr lang="en-GB"/>
          </a:p>
        </p:txBody>
      </p:sp>
    </p:spTree>
    <p:extLst>
      <p:ext uri="{BB962C8B-B14F-4D97-AF65-F5344CB8AC3E}">
        <p14:creationId xmlns:p14="http://schemas.microsoft.com/office/powerpoint/2010/main" val="114372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As</a:t>
            </a:r>
            <a:r>
              <a:rPr lang="en-GB" sz="1200" baseline="0" dirty="0" smtClean="0"/>
              <a:t> noted before, as students watch the film, they are encouraged to put themselves in Jack’s shoes and think through how they would feel in this situation. In this way, the resource encourages reflection and anticipatory thinking about unintended pregnancy and its potential consequences with the ultimate aim of increasing young people’s intention to avoid teenage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smtClean="0"/>
          </a:p>
          <a:p>
            <a:pPr marL="171450" indent="-171450">
              <a:buFont typeface="Arial" panose="020B0604020202020204" pitchFamily="34" charset="0"/>
              <a:buChar char="•"/>
            </a:pPr>
            <a:r>
              <a:rPr lang="en-GB" dirty="0" smtClean="0"/>
              <a:t>On</a:t>
            </a:r>
            <a:r>
              <a:rPr lang="en-GB" baseline="0" dirty="0" smtClean="0"/>
              <a:t> this slide, you can see </a:t>
            </a:r>
            <a:r>
              <a:rPr lang="en-GB" dirty="0" smtClean="0"/>
              <a:t>the </a:t>
            </a:r>
            <a:r>
              <a:rPr lang="en-GB" i="1" dirty="0" smtClean="0"/>
              <a:t>If I Were Jack </a:t>
            </a:r>
            <a:r>
              <a:rPr lang="en-GB" dirty="0" smtClean="0"/>
              <a:t>Theory of Change Model, which essentially presents</a:t>
            </a:r>
            <a:r>
              <a:rPr lang="en-GB" baseline="0" dirty="0" smtClean="0"/>
              <a:t> the underlying logic </a:t>
            </a:r>
            <a:r>
              <a:rPr lang="en-GB" baseline="0" dirty="0" smtClean="0"/>
              <a:t>of how </a:t>
            </a:r>
            <a:r>
              <a:rPr lang="en-GB" baseline="0" dirty="0" smtClean="0"/>
              <a:t>the resource aims to </a:t>
            </a:r>
            <a:r>
              <a:rPr lang="en-GB" baseline="0" dirty="0" smtClean="0"/>
              <a:t>increase young people’s intention to avoid pregnancy</a:t>
            </a:r>
            <a:r>
              <a:rPr lang="en-GB" dirty="0" smtClean="0"/>
              <a:t>. </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You </a:t>
            </a:r>
            <a:r>
              <a:rPr lang="en-GB" dirty="0" smtClean="0"/>
              <a:t>can see from this that the resource has been designed to target the six educational</a:t>
            </a:r>
            <a:r>
              <a:rPr lang="en-GB" baseline="0" dirty="0" smtClean="0"/>
              <a:t> outcomes </a:t>
            </a:r>
            <a:r>
              <a:rPr lang="en-GB" baseline="0" dirty="0" smtClean="0"/>
              <a:t>(or psychosocial factors) </a:t>
            </a:r>
            <a:r>
              <a:rPr lang="en-GB" dirty="0" smtClean="0"/>
              <a:t>presented </a:t>
            </a:r>
            <a:r>
              <a:rPr lang="en-GB" dirty="0" smtClean="0"/>
              <a:t>in orange in the centre of the diagram. </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Research </a:t>
            </a:r>
            <a:r>
              <a:rPr lang="en-GB" dirty="0" smtClean="0"/>
              <a:t>has shown that these </a:t>
            </a:r>
            <a:r>
              <a:rPr lang="en-GB" dirty="0" smtClean="0"/>
              <a:t>six factors </a:t>
            </a:r>
            <a:r>
              <a:rPr lang="en-GB" dirty="0" smtClean="0"/>
              <a:t>can impact on young people’s intention to avoid pregnancy by encouraging them to either delay having sex until they are older or, if they are having sex, to always use contraception.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The film and all the activities that are part of </a:t>
            </a:r>
            <a:r>
              <a:rPr lang="en-GB" i="1" dirty="0" smtClean="0"/>
              <a:t>the If I Were Jack </a:t>
            </a:r>
            <a:r>
              <a:rPr lang="en-GB" dirty="0" smtClean="0"/>
              <a:t>resource have been included because they can impact on one or more of these factors.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So for example, the film gives young people the message that unintended pregnancy can be stressful and may have challenging consequences</a:t>
            </a:r>
            <a:r>
              <a:rPr lang="en-GB" baseline="0" dirty="0" smtClean="0"/>
              <a:t> for their lives</a:t>
            </a:r>
            <a:r>
              <a:rPr lang="en-GB" baseline="0" dirty="0" smtClean="0"/>
              <a:t>.</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smtClean="0"/>
          </a:p>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A698B61B-065C-4F2F-86DC-CCD4B978C065}" type="slidenum">
              <a:rPr lang="en-GB" smtClean="0"/>
              <a:t>8</a:t>
            </a:fld>
            <a:endParaRPr lang="en-GB"/>
          </a:p>
        </p:txBody>
      </p:sp>
    </p:spTree>
    <p:extLst>
      <p:ext uri="{BB962C8B-B14F-4D97-AF65-F5344CB8AC3E}">
        <p14:creationId xmlns:p14="http://schemas.microsoft.com/office/powerpoint/2010/main" val="2625889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charset="0"/>
              <a:buChar char="•"/>
            </a:pPr>
            <a:r>
              <a:rPr lang="en-US" sz="1200" b="0" i="0" kern="1200" dirty="0" smtClean="0">
                <a:solidFill>
                  <a:schemeClr val="tx1"/>
                </a:solidFill>
                <a:effectLst/>
                <a:latin typeface="+mn-lt"/>
                <a:ea typeface="+mn-ea"/>
                <a:cs typeface="+mn-cs"/>
              </a:rPr>
              <a:t>If I Were Jack</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designed to fit within the RSE Curriculum and should be delivered at Level 3/4. </a:t>
            </a:r>
          </a:p>
          <a:p>
            <a:pPr marL="171450" indent="-171450" rtl="0">
              <a:buFont typeface="Arial" charset="0"/>
              <a:buChar char="•"/>
            </a:pPr>
            <a:endParaRPr lang="en-US" sz="1200" b="0" i="0" kern="1200" dirty="0" smtClean="0">
              <a:solidFill>
                <a:schemeClr val="tx1"/>
              </a:solidFill>
              <a:effectLst/>
              <a:latin typeface="+mn-lt"/>
              <a:ea typeface="+mn-ea"/>
              <a:cs typeface="+mn-cs"/>
            </a:endParaRPr>
          </a:p>
          <a:p>
            <a:pPr marL="171450" indent="-171450" rtl="0">
              <a:buFont typeface="Arial" charset="0"/>
              <a:buChar char="•"/>
            </a:pPr>
            <a:r>
              <a:rPr lang="en-US" sz="1200" b="0" i="0" kern="1200" dirty="0" smtClean="0">
                <a:solidFill>
                  <a:schemeClr val="tx1"/>
                </a:solidFill>
                <a:effectLst/>
                <a:latin typeface="+mn-lt"/>
                <a:ea typeface="+mn-ea"/>
                <a:cs typeface="+mn-cs"/>
              </a:rPr>
              <a:t>The resource can be delivered in a way that suits your school’s normal procedure for RSE. Depending on the length of lessons in your school, you can choose from the following options: </a:t>
            </a:r>
          </a:p>
          <a:p>
            <a:pPr marL="628650" lvl="1" indent="-171450" rtl="0">
              <a:buFont typeface="Arial" charset="0"/>
              <a:buChar char="•"/>
            </a:pPr>
            <a:r>
              <a:rPr lang="en-US" sz="1200" b="0" i="0" kern="1200" dirty="0" smtClean="0">
                <a:solidFill>
                  <a:schemeClr val="tx1"/>
                </a:solidFill>
                <a:effectLst/>
                <a:latin typeface="+mn-lt"/>
                <a:ea typeface="+mn-ea"/>
                <a:cs typeface="+mn-cs"/>
              </a:rPr>
              <a:t>Four 50-60 minute lessons; or </a:t>
            </a:r>
          </a:p>
          <a:p>
            <a:pPr marL="628650" lvl="1" indent="-171450" rtl="0">
              <a:buFont typeface="Arial" charset="0"/>
              <a:buChar char="•"/>
            </a:pPr>
            <a:r>
              <a:rPr lang="en-US" sz="1200" b="0" i="0" kern="1200" dirty="0" smtClean="0">
                <a:solidFill>
                  <a:schemeClr val="tx1"/>
                </a:solidFill>
                <a:effectLst/>
                <a:latin typeface="+mn-lt"/>
                <a:ea typeface="+mn-ea"/>
                <a:cs typeface="+mn-cs"/>
              </a:rPr>
              <a:t>Six 35-45 minute lessons. </a:t>
            </a:r>
          </a:p>
          <a:p>
            <a:pPr marL="628650" lvl="1" indent="-171450" rtl="0">
              <a:buFont typeface="Arial" charset="0"/>
              <a:buChar char="•"/>
            </a:pPr>
            <a:endParaRPr lang="en-US" sz="1200" b="0" i="0" kern="1200" dirty="0" smtClean="0">
              <a:solidFill>
                <a:schemeClr val="tx1"/>
              </a:solidFill>
              <a:effectLst/>
              <a:latin typeface="+mn-lt"/>
              <a:ea typeface="+mn-ea"/>
              <a:cs typeface="+mn-cs"/>
            </a:endParaRPr>
          </a:p>
          <a:p>
            <a:pPr marL="171450" indent="-171450" rtl="0">
              <a:buFont typeface="Arial" charset="0"/>
              <a:buChar char="•"/>
            </a:pPr>
            <a:r>
              <a:rPr lang="en-US" sz="1200" b="0" i="0" kern="1200" dirty="0" smtClean="0">
                <a:solidFill>
                  <a:schemeClr val="tx1"/>
                </a:solidFill>
                <a:effectLst/>
                <a:latin typeface="+mn-lt"/>
                <a:ea typeface="+mn-ea"/>
                <a:cs typeface="+mn-cs"/>
              </a:rPr>
              <a:t>It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can be delivered as one or two lessons a week over a number of consecutive weeks or during one day-long session. </a:t>
            </a:r>
          </a:p>
          <a:p>
            <a:pPr marL="171450" indent="-171450" rtl="0">
              <a:buFont typeface="Arial" charset="0"/>
              <a:buChar char="•"/>
            </a:pPr>
            <a:endParaRPr lang="en-US" sz="1200" b="0" i="0" kern="1200" dirty="0" smtClean="0">
              <a:solidFill>
                <a:schemeClr val="tx1"/>
              </a:solidFill>
              <a:effectLst/>
              <a:latin typeface="+mn-lt"/>
              <a:ea typeface="+mn-ea"/>
              <a:cs typeface="+mn-cs"/>
            </a:endParaRPr>
          </a:p>
          <a:p>
            <a:pPr marL="171450" indent="-171450" rtl="0">
              <a:buFont typeface="Arial" charset="0"/>
              <a:buChar char="•"/>
            </a:pPr>
            <a:r>
              <a:rPr lang="en-US" sz="1200" b="0" i="0" kern="1200" dirty="0" smtClean="0">
                <a:solidFill>
                  <a:schemeClr val="tx1"/>
                </a:solidFill>
                <a:effectLst/>
                <a:latin typeface="+mn-lt"/>
                <a:ea typeface="+mn-ea"/>
                <a:cs typeface="+mn-cs"/>
              </a:rPr>
              <a:t>As</a:t>
            </a:r>
            <a:r>
              <a:rPr lang="en-US" sz="1200" b="0" i="0" kern="1200" baseline="0" dirty="0" smtClean="0">
                <a:solidFill>
                  <a:schemeClr val="tx1"/>
                </a:solidFill>
                <a:effectLst/>
                <a:latin typeface="+mn-lt"/>
                <a:ea typeface="+mn-ea"/>
                <a:cs typeface="+mn-cs"/>
              </a:rPr>
              <a:t> this is a pilot study, in</a:t>
            </a:r>
            <a:r>
              <a:rPr lang="en-US" sz="1200" b="0" i="0" kern="1200" dirty="0" smtClean="0">
                <a:solidFill>
                  <a:schemeClr val="tx1"/>
                </a:solidFill>
                <a:effectLst/>
                <a:latin typeface="+mn-lt"/>
                <a:ea typeface="+mn-ea"/>
                <a:cs typeface="+mn-cs"/>
              </a:rPr>
              <a:t> order to increase our</a:t>
            </a:r>
            <a:r>
              <a:rPr lang="en-US" sz="1200" b="0" i="0" kern="1200" baseline="0" dirty="0" smtClean="0">
                <a:solidFill>
                  <a:schemeClr val="tx1"/>
                </a:solidFill>
                <a:effectLst/>
                <a:latin typeface="+mn-lt"/>
                <a:ea typeface="+mn-ea"/>
                <a:cs typeface="+mn-cs"/>
              </a:rPr>
              <a:t> understanding of how well the resource works in practice, we would like you to deliver all of the components as per the instructions provided in the classroom materials.</a:t>
            </a:r>
          </a:p>
          <a:p>
            <a:pPr marL="171450" indent="-171450" rtl="0">
              <a:buFont typeface="Arial" charset="0"/>
              <a:buChar char="•"/>
            </a:pPr>
            <a:endParaRPr lang="en-US" sz="1200" b="0" i="0" kern="1200" baseline="0" dirty="0" smtClean="0">
              <a:solidFill>
                <a:schemeClr val="tx1"/>
              </a:solidFill>
              <a:effectLst/>
              <a:latin typeface="+mn-lt"/>
              <a:ea typeface="+mn-ea"/>
              <a:cs typeface="+mn-cs"/>
            </a:endParaRPr>
          </a:p>
          <a:p>
            <a:pPr marL="171450" indent="-171450" rtl="0">
              <a:buFont typeface="Arial" charset="0"/>
              <a:buChar char="•"/>
            </a:pPr>
            <a:r>
              <a:rPr lang="en-US" sz="1200" b="0" i="0" kern="1200" baseline="0" dirty="0" smtClean="0">
                <a:solidFill>
                  <a:schemeClr val="tx1"/>
                </a:solidFill>
                <a:effectLst/>
                <a:latin typeface="+mn-lt"/>
                <a:ea typeface="+mn-ea"/>
                <a:cs typeface="+mn-cs"/>
              </a:rPr>
              <a:t>We’re going to watch a bit of the film, and then go through the classroom activities in a moment, but I just wanted to check at this stage, does anyone have any questions so far?</a:t>
            </a:r>
            <a:endParaRPr lang="en-US"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9</a:t>
            </a:fld>
            <a:endParaRPr lang="en-GB"/>
          </a:p>
        </p:txBody>
      </p:sp>
    </p:spTree>
    <p:extLst>
      <p:ext uri="{BB962C8B-B14F-4D97-AF65-F5344CB8AC3E}">
        <p14:creationId xmlns:p14="http://schemas.microsoft.com/office/powerpoint/2010/main" val="4260542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E290EA2-3EB3-4809-8206-FCBDA4B625E9}"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E0433-19CA-4140-A19F-002692062B41}" type="slidenum">
              <a:rPr lang="en-GB" smtClean="0"/>
              <a:t>‹#›</a:t>
            </a:fld>
            <a:endParaRPr lang="en-GB"/>
          </a:p>
        </p:txBody>
      </p:sp>
    </p:spTree>
    <p:extLst>
      <p:ext uri="{BB962C8B-B14F-4D97-AF65-F5344CB8AC3E}">
        <p14:creationId xmlns:p14="http://schemas.microsoft.com/office/powerpoint/2010/main" val="170103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290EA2-3EB3-4809-8206-FCBDA4B625E9}"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E0433-19CA-4140-A19F-002692062B41}" type="slidenum">
              <a:rPr lang="en-GB" smtClean="0"/>
              <a:t>‹#›</a:t>
            </a:fld>
            <a:endParaRPr lang="en-GB"/>
          </a:p>
        </p:txBody>
      </p:sp>
    </p:spTree>
    <p:extLst>
      <p:ext uri="{BB962C8B-B14F-4D97-AF65-F5344CB8AC3E}">
        <p14:creationId xmlns:p14="http://schemas.microsoft.com/office/powerpoint/2010/main" val="26508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290EA2-3EB3-4809-8206-FCBDA4B625E9}"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E0433-19CA-4140-A19F-002692062B41}" type="slidenum">
              <a:rPr lang="en-GB" smtClean="0"/>
              <a:t>‹#›</a:t>
            </a:fld>
            <a:endParaRPr lang="en-GB"/>
          </a:p>
        </p:txBody>
      </p:sp>
    </p:spTree>
    <p:extLst>
      <p:ext uri="{BB962C8B-B14F-4D97-AF65-F5344CB8AC3E}">
        <p14:creationId xmlns:p14="http://schemas.microsoft.com/office/powerpoint/2010/main" val="46033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290EA2-3EB3-4809-8206-FCBDA4B625E9}"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E0433-19CA-4140-A19F-002692062B41}" type="slidenum">
              <a:rPr lang="en-GB" smtClean="0"/>
              <a:t>‹#›</a:t>
            </a:fld>
            <a:endParaRPr lang="en-GB"/>
          </a:p>
        </p:txBody>
      </p:sp>
    </p:spTree>
    <p:extLst>
      <p:ext uri="{BB962C8B-B14F-4D97-AF65-F5344CB8AC3E}">
        <p14:creationId xmlns:p14="http://schemas.microsoft.com/office/powerpoint/2010/main" val="396483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90EA2-3EB3-4809-8206-FCBDA4B625E9}" type="datetimeFigureOut">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E0433-19CA-4140-A19F-002692062B41}" type="slidenum">
              <a:rPr lang="en-GB" smtClean="0"/>
              <a:t>‹#›</a:t>
            </a:fld>
            <a:endParaRPr lang="en-GB"/>
          </a:p>
        </p:txBody>
      </p:sp>
    </p:spTree>
    <p:extLst>
      <p:ext uri="{BB962C8B-B14F-4D97-AF65-F5344CB8AC3E}">
        <p14:creationId xmlns:p14="http://schemas.microsoft.com/office/powerpoint/2010/main" val="12008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E290EA2-3EB3-4809-8206-FCBDA4B625E9}"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E0433-19CA-4140-A19F-002692062B41}" type="slidenum">
              <a:rPr lang="en-GB" smtClean="0"/>
              <a:t>‹#›</a:t>
            </a:fld>
            <a:endParaRPr lang="en-GB"/>
          </a:p>
        </p:txBody>
      </p:sp>
    </p:spTree>
    <p:extLst>
      <p:ext uri="{BB962C8B-B14F-4D97-AF65-F5344CB8AC3E}">
        <p14:creationId xmlns:p14="http://schemas.microsoft.com/office/powerpoint/2010/main" val="345910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E290EA2-3EB3-4809-8206-FCBDA4B625E9}" type="datetimeFigureOut">
              <a:rPr lang="en-GB" smtClean="0"/>
              <a:t>18/10/2017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1E0433-19CA-4140-A19F-002692062B41}" type="slidenum">
              <a:rPr lang="en-GB" smtClean="0"/>
              <a:t>‹#›</a:t>
            </a:fld>
            <a:endParaRPr lang="en-GB"/>
          </a:p>
        </p:txBody>
      </p:sp>
    </p:spTree>
    <p:extLst>
      <p:ext uri="{BB962C8B-B14F-4D97-AF65-F5344CB8AC3E}">
        <p14:creationId xmlns:p14="http://schemas.microsoft.com/office/powerpoint/2010/main" val="2718266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E290EA2-3EB3-4809-8206-FCBDA4B625E9}" type="datetimeFigureOut">
              <a:rPr lang="en-GB" smtClean="0"/>
              <a:t>18/10/2017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1E0433-19CA-4140-A19F-002692062B41}" type="slidenum">
              <a:rPr lang="en-GB" smtClean="0"/>
              <a:t>‹#›</a:t>
            </a:fld>
            <a:endParaRPr lang="en-GB"/>
          </a:p>
        </p:txBody>
      </p:sp>
    </p:spTree>
    <p:extLst>
      <p:ext uri="{BB962C8B-B14F-4D97-AF65-F5344CB8AC3E}">
        <p14:creationId xmlns:p14="http://schemas.microsoft.com/office/powerpoint/2010/main" val="2446331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0EA2-3EB3-4809-8206-FCBDA4B625E9}" type="datetimeFigureOut">
              <a:rPr lang="en-GB" smtClean="0"/>
              <a:t>18/10/2017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1E0433-19CA-4140-A19F-002692062B41}" type="slidenum">
              <a:rPr lang="en-GB" smtClean="0"/>
              <a:t>‹#›</a:t>
            </a:fld>
            <a:endParaRPr lang="en-GB"/>
          </a:p>
        </p:txBody>
      </p:sp>
    </p:spTree>
    <p:extLst>
      <p:ext uri="{BB962C8B-B14F-4D97-AF65-F5344CB8AC3E}">
        <p14:creationId xmlns:p14="http://schemas.microsoft.com/office/powerpoint/2010/main" val="148425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90EA2-3EB3-4809-8206-FCBDA4B625E9}"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E0433-19CA-4140-A19F-002692062B41}" type="slidenum">
              <a:rPr lang="en-GB" smtClean="0"/>
              <a:t>‹#›</a:t>
            </a:fld>
            <a:endParaRPr lang="en-GB"/>
          </a:p>
        </p:txBody>
      </p:sp>
    </p:spTree>
    <p:extLst>
      <p:ext uri="{BB962C8B-B14F-4D97-AF65-F5344CB8AC3E}">
        <p14:creationId xmlns:p14="http://schemas.microsoft.com/office/powerpoint/2010/main" val="304062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90EA2-3EB3-4809-8206-FCBDA4B625E9}" type="datetimeFigureOut">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E0433-19CA-4140-A19F-002692062B41}" type="slidenum">
              <a:rPr lang="en-GB" smtClean="0"/>
              <a:t>‹#›</a:t>
            </a:fld>
            <a:endParaRPr lang="en-GB"/>
          </a:p>
        </p:txBody>
      </p:sp>
    </p:spTree>
    <p:extLst>
      <p:ext uri="{BB962C8B-B14F-4D97-AF65-F5344CB8AC3E}">
        <p14:creationId xmlns:p14="http://schemas.microsoft.com/office/powerpoint/2010/main" val="18176695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90EA2-3EB3-4809-8206-FCBDA4B625E9}" type="datetimeFigureOut">
              <a:rPr lang="en-GB" smtClean="0"/>
              <a:t>18/10/2017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E0433-19CA-4140-A19F-002692062B41}" type="slidenum">
              <a:rPr lang="en-GB" smtClean="0"/>
              <a:t>‹#›</a:t>
            </a:fld>
            <a:endParaRPr lang="en-GB"/>
          </a:p>
        </p:txBody>
      </p:sp>
    </p:spTree>
    <p:extLst>
      <p:ext uri="{BB962C8B-B14F-4D97-AF65-F5344CB8AC3E}">
        <p14:creationId xmlns:p14="http://schemas.microsoft.com/office/powerpoint/2010/main" val="1865065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4" Type="http://schemas.openxmlformats.org/officeDocument/2006/relationships/hyperlink" Target="https://vimeo.com/237597593" TargetMode="External"/><Relationship Id="rId5" Type="http://schemas.openxmlformats.org/officeDocument/2006/relationships/hyperlink" Target="https://vimeo.com/237597060"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9286" y="2852395"/>
            <a:ext cx="9144000" cy="1655762"/>
          </a:xfrm>
        </p:spPr>
        <p:txBody>
          <a:bodyPr/>
          <a:lstStyle/>
          <a:p>
            <a:r>
              <a:rPr lang="en-GB" dirty="0">
                <a:solidFill>
                  <a:srgbClr val="FF0000"/>
                </a:solidFill>
              </a:rPr>
              <a:t>INSERT TEACHER TRAINER NAME</a:t>
            </a:r>
            <a:br>
              <a:rPr lang="en-GB" dirty="0">
                <a:solidFill>
                  <a:srgbClr val="FF0000"/>
                </a:solidFill>
              </a:rPr>
            </a:br>
            <a:r>
              <a:rPr lang="en-GB" dirty="0">
                <a:solidFill>
                  <a:srgbClr val="FF0000"/>
                </a:solidFill>
              </a:rPr>
              <a:t>INSERT DATE OF DELIVERY</a:t>
            </a:r>
            <a:br>
              <a:rPr lang="en-GB" dirty="0">
                <a:solidFill>
                  <a:srgbClr val="FF0000"/>
                </a:solidFill>
              </a:rPr>
            </a:br>
            <a:endParaRPr lang="en-GB" dirty="0">
              <a:solidFill>
                <a:srgbClr val="FF0000"/>
              </a:solidFill>
            </a:endParaRPr>
          </a:p>
        </p:txBody>
      </p:sp>
      <p:pic>
        <p:nvPicPr>
          <p:cNvPr id="4" name="Picture 3"/>
          <p:cNvPicPr>
            <a:picLocks noChangeAspect="1"/>
          </p:cNvPicPr>
          <p:nvPr/>
        </p:nvPicPr>
        <p:blipFill>
          <a:blip r:embed="rId3"/>
          <a:stretch>
            <a:fillRect/>
          </a:stretch>
        </p:blipFill>
        <p:spPr>
          <a:xfrm>
            <a:off x="8796168" y="0"/>
            <a:ext cx="3395832" cy="2607863"/>
          </a:xfrm>
          <a:prstGeom prst="rect">
            <a:avLst/>
          </a:prstGeom>
        </p:spPr>
      </p:pic>
      <p:sp>
        <p:nvSpPr>
          <p:cNvPr id="5" name="TextBox 4"/>
          <p:cNvSpPr txBox="1"/>
          <p:nvPr/>
        </p:nvSpPr>
        <p:spPr>
          <a:xfrm>
            <a:off x="-143692" y="0"/>
            <a:ext cx="9560110" cy="2616101"/>
          </a:xfrm>
          <a:prstGeom prst="rect">
            <a:avLst/>
          </a:prstGeom>
          <a:solidFill>
            <a:schemeClr val="tx1"/>
          </a:solidFill>
        </p:spPr>
        <p:txBody>
          <a:bodyPr wrap="square" rtlCol="0">
            <a:spAutoFit/>
          </a:bodyPr>
          <a:lstStyle/>
          <a:p>
            <a:pPr algn="ct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4400" b="1" dirty="0" smtClean="0">
                <a:solidFill>
                  <a:schemeClr val="bg1"/>
                </a:solidFill>
                <a:ea typeface="Verdana" panose="020B0604030504040204" pitchFamily="34" charset="0"/>
                <a:cs typeface="Verdana" panose="020B0604030504040204" pitchFamily="34" charset="0"/>
              </a:rPr>
              <a:t>The </a:t>
            </a:r>
            <a:r>
              <a:rPr lang="en-GB" sz="4400" b="1" dirty="0">
                <a:solidFill>
                  <a:schemeClr val="bg1"/>
                </a:solidFill>
                <a:ea typeface="Verdana" panose="020B0604030504040204" pitchFamily="34" charset="0"/>
                <a:cs typeface="Verdana" panose="020B0604030504040204" pitchFamily="34" charset="0"/>
              </a:rPr>
              <a:t>JACK </a:t>
            </a:r>
            <a:r>
              <a:rPr lang="en-GB" sz="4400" b="1" dirty="0" smtClean="0">
                <a:solidFill>
                  <a:schemeClr val="bg1"/>
                </a:solidFill>
                <a:ea typeface="Verdana" panose="020B0604030504040204" pitchFamily="34" charset="0"/>
                <a:cs typeface="Verdana" panose="020B0604030504040204" pitchFamily="34" charset="0"/>
              </a:rPr>
              <a:t>Pilot Study: </a:t>
            </a:r>
            <a:endParaRPr lang="en-GB" sz="4400" b="1" dirty="0" smtClean="0">
              <a:solidFill>
                <a:schemeClr val="bg1"/>
              </a:solidFill>
              <a:ea typeface="Verdana" panose="020B0604030504040204" pitchFamily="34" charset="0"/>
              <a:cs typeface="Verdana" panose="020B0604030504040204" pitchFamily="34" charset="0"/>
            </a:endParaRPr>
          </a:p>
          <a:p>
            <a:pPr algn="ctr"/>
            <a:r>
              <a:rPr lang="en-GB" sz="4400" b="1" dirty="0">
                <a:solidFill>
                  <a:schemeClr val="bg1"/>
                </a:solidFill>
                <a:ea typeface="Verdana" panose="020B0604030504040204" pitchFamily="34" charset="0"/>
                <a:cs typeface="Verdana" panose="020B0604030504040204" pitchFamily="34" charset="0"/>
              </a:rPr>
              <a:t> </a:t>
            </a:r>
            <a:r>
              <a:rPr lang="en-GB" sz="4400" b="1" dirty="0" smtClean="0">
                <a:solidFill>
                  <a:schemeClr val="bg1"/>
                </a:solidFill>
                <a:ea typeface="Verdana" panose="020B0604030504040204" pitchFamily="34" charset="0"/>
                <a:cs typeface="Verdana" panose="020B0604030504040204" pitchFamily="34" charset="0"/>
              </a:rPr>
              <a:t>      Teacher </a:t>
            </a:r>
            <a:r>
              <a:rPr lang="en-GB" sz="4400" b="1" dirty="0">
                <a:solidFill>
                  <a:schemeClr val="bg1"/>
                </a:solidFill>
                <a:ea typeface="Verdana" panose="020B0604030504040204" pitchFamily="34" charset="0"/>
                <a:cs typeface="Verdana" panose="020B0604030504040204" pitchFamily="34" charset="0"/>
              </a:rPr>
              <a:t>Training </a:t>
            </a:r>
            <a:r>
              <a:rPr lang="en-GB" sz="4400" b="1" dirty="0" smtClean="0">
                <a:solidFill>
                  <a:schemeClr val="bg1"/>
                </a:solidFill>
                <a:ea typeface="Verdana" panose="020B0604030504040204" pitchFamily="34" charset="0"/>
                <a:cs typeface="Verdana" panose="020B0604030504040204" pitchFamily="34" charset="0"/>
              </a:rPr>
              <a:t>Session</a:t>
            </a:r>
          </a:p>
          <a:p>
            <a:pPr algn="ctr"/>
            <a:endParaRPr lang="en-GB" sz="4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0" y="4303455"/>
            <a:ext cx="12192000" cy="2554545"/>
          </a:xfrm>
          <a:prstGeom prst="rect">
            <a:avLst/>
          </a:prstGeom>
          <a:solidFill>
            <a:schemeClr val="tx1"/>
          </a:solidFill>
        </p:spPr>
        <p:txBody>
          <a:bodyPr wrap="square" rtlCol="0">
            <a:spAutoFit/>
          </a:bodyPr>
          <a:lstStyle/>
          <a:p>
            <a:pPr algn="ct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3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66703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027" y="1712110"/>
            <a:ext cx="10686535" cy="6122073"/>
          </a:xfrm>
        </p:spPr>
        <p:txBody>
          <a:bodyPr>
            <a:noAutofit/>
          </a:bodyPr>
          <a:lstStyle/>
          <a:p>
            <a:pPr marL="0" indent="0">
              <a:buNone/>
            </a:pPr>
            <a:endParaRPr lang="en-GB" sz="1800" i="1" dirty="0"/>
          </a:p>
          <a:p>
            <a:endParaRPr lang="en-GB" sz="1200" i="1" dirty="0"/>
          </a:p>
          <a:p>
            <a:endParaRPr lang="en-GB" sz="1200" i="1" dirty="0"/>
          </a:p>
        </p:txBody>
      </p:sp>
      <p:pic>
        <p:nvPicPr>
          <p:cNvPr id="7" name="Picture 6" descr="Screen Clipping">
            <a:extLst>
              <a:ext uri="{FF2B5EF4-FFF2-40B4-BE49-F238E27FC236}">
                <a16:creationId xmlns:a16="http://schemas.microsoft.com/office/drawing/2014/main" xmlns="" id="{2198214B-6C73-4E12-9B0E-DBD448B5D06E}"/>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xmlns="" id="{A4A6BCCD-37CA-4CBE-9C46-ABBA2958C751}"/>
              </a:ext>
            </a:extLst>
          </p:cNvPr>
          <p:cNvSpPr/>
          <p:nvPr/>
        </p:nvSpPr>
        <p:spPr>
          <a:xfrm>
            <a:off x="4467497" y="6211669"/>
            <a:ext cx="6096000" cy="646331"/>
          </a:xfrm>
          <a:prstGeom prst="rect">
            <a:avLst/>
          </a:prstGeom>
        </p:spPr>
        <p:txBody>
          <a:bodyPr>
            <a:spAutoFit/>
          </a:bodyPr>
          <a:lstStyle/>
          <a:p>
            <a:pPr lvl="0" eaLnBrk="0" fontAlgn="base" hangingPunct="0">
              <a:spcBef>
                <a:spcPct val="0"/>
              </a:spcBef>
              <a:spcAft>
                <a:spcPct val="0"/>
              </a:spcAft>
            </a:pPr>
            <a:r>
              <a:rPr lang="en-GB" altLang="en-US"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4"/>
              </a:rPr>
              <a:t>https://vimeo.com/237597593</a:t>
            </a:r>
            <a:endParaRPr lang="en-GB" altLang="en-US" dirty="0">
              <a:latin typeface="Times New Roman" panose="02020603050405020304" pitchFamily="18"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GB" altLang="en-US"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5"/>
              </a:rPr>
              <a:t>https://vimeo.com/237597060</a:t>
            </a:r>
            <a:r>
              <a:rPr lang="en-GB" alt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altLang="en-US" sz="2800" dirty="0">
              <a:latin typeface="Arial" panose="020B0604020202020204" pitchFamily="34" charset="0"/>
            </a:endParaRPr>
          </a:p>
        </p:txBody>
      </p:sp>
    </p:spTree>
    <p:extLst>
      <p:ext uri="{BB962C8B-B14F-4D97-AF65-F5344CB8AC3E}">
        <p14:creationId xmlns:p14="http://schemas.microsoft.com/office/powerpoint/2010/main" val="391407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35048" cy="1168413"/>
          </a:xfrm>
          <a:solidFill>
            <a:schemeClr val="tx1"/>
          </a:solidFill>
        </p:spPr>
        <p:txBody>
          <a:bodyPr>
            <a:normAutofit fontScale="90000"/>
          </a:bodyPr>
          <a:lstStyle/>
          <a:p>
            <a:r>
              <a:rPr lang="en-GB" sz="4000" dirty="0" smtClean="0">
                <a:solidFill>
                  <a:schemeClr val="bg1"/>
                </a:solidFill>
                <a:latin typeface="+mn-lt"/>
                <a:ea typeface="Verdana" panose="020B0604030504040204" pitchFamily="34" charset="0"/>
                <a:cs typeface="Verdana" panose="020B0604030504040204" pitchFamily="34" charset="0"/>
              </a:rPr>
              <a:t>	Delivering </a:t>
            </a:r>
            <a:r>
              <a:rPr lang="en-GB" sz="4000" dirty="0">
                <a:solidFill>
                  <a:schemeClr val="bg1"/>
                </a:solidFill>
                <a:latin typeface="+mn-lt"/>
                <a:ea typeface="Verdana" panose="020B0604030504040204" pitchFamily="34" charset="0"/>
                <a:cs typeface="Verdana" panose="020B0604030504040204" pitchFamily="34" charset="0"/>
              </a:rPr>
              <a:t>the </a:t>
            </a:r>
            <a:r>
              <a:rPr lang="en-GB" sz="4000" i="1" dirty="0">
                <a:solidFill>
                  <a:schemeClr val="bg1"/>
                </a:solidFill>
                <a:latin typeface="+mn-lt"/>
                <a:ea typeface="Verdana" panose="020B0604030504040204" pitchFamily="34" charset="0"/>
                <a:cs typeface="Verdana" panose="020B0604030504040204" pitchFamily="34" charset="0"/>
              </a:rPr>
              <a:t>If I Were Jack </a:t>
            </a:r>
            <a:r>
              <a:rPr lang="en-GB" sz="4000" dirty="0" smtClean="0">
                <a:solidFill>
                  <a:schemeClr val="bg1"/>
                </a:solidFill>
                <a:latin typeface="+mn-lt"/>
                <a:ea typeface="Verdana" panose="020B0604030504040204" pitchFamily="34" charset="0"/>
                <a:cs typeface="Verdana" panose="020B0604030504040204" pitchFamily="34" charset="0"/>
              </a:rPr>
              <a:t>resource: Dos &amp; don’ts</a:t>
            </a:r>
            <a:endParaRPr lang="en-GB" sz="4000" dirty="0">
              <a:solidFill>
                <a:schemeClr val="bg1"/>
              </a:solidFill>
              <a:latin typeface="+mn-lt"/>
              <a:ea typeface="Verdana" panose="020B0604030504040204" pitchFamily="34" charset="0"/>
              <a:cs typeface="Verdana" panose="020B060403050404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557431"/>
              </p:ext>
            </p:extLst>
          </p:nvPr>
        </p:nvGraphicFramePr>
        <p:xfrm>
          <a:off x="585661" y="1591120"/>
          <a:ext cx="11266488" cy="4450080"/>
        </p:xfrm>
        <a:graphic>
          <a:graphicData uri="http://schemas.openxmlformats.org/drawingml/2006/table">
            <a:tbl>
              <a:tblPr firstRow="1" bandRow="1">
                <a:tableStyleId>{073A0DAA-6AF3-43AB-8588-CEC1D06C72B9}</a:tableStyleId>
              </a:tblPr>
              <a:tblGrid>
                <a:gridCol w="5633244"/>
                <a:gridCol w="5633244"/>
              </a:tblGrid>
              <a:tr h="370840">
                <a:tc>
                  <a:txBody>
                    <a:bodyPr/>
                    <a:lstStyle/>
                    <a:p>
                      <a:pPr algn="ctr"/>
                      <a:r>
                        <a:rPr lang="en-US" sz="2800" dirty="0" smtClean="0"/>
                        <a:t>Please do!</a:t>
                      </a:r>
                      <a:endParaRPr lang="en-US" sz="2800" dirty="0"/>
                    </a:p>
                  </a:txBody>
                  <a:tcPr/>
                </a:tc>
                <a:tc>
                  <a:txBody>
                    <a:bodyPr/>
                    <a:lstStyle/>
                    <a:p>
                      <a:pPr algn="ctr"/>
                      <a:r>
                        <a:rPr lang="en-US" sz="2800" dirty="0" smtClean="0"/>
                        <a:t>Please don’t!</a:t>
                      </a:r>
                      <a:endParaRPr lang="en-US" sz="2800" dirty="0"/>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en-GB" sz="2400" b="1" dirty="0" smtClean="0"/>
                        <a:t>Book a computer room/tablets</a:t>
                      </a:r>
                      <a:r>
                        <a:rPr lang="en-GB" sz="2400" dirty="0" smtClean="0"/>
                        <a:t> for the first session when students watch the film. </a:t>
                      </a:r>
                      <a:endParaRPr lang="en-US" sz="2400"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en-GB" sz="2400" b="1" dirty="0" smtClean="0"/>
                        <a:t>Allow students to view the IVD in pairs or small groups</a:t>
                      </a:r>
                      <a:r>
                        <a:rPr lang="en-GB" sz="2400" dirty="0" smtClean="0"/>
                        <a:t>. </a:t>
                      </a:r>
                    </a:p>
                    <a:p>
                      <a:pPr marL="342900" indent="-342900">
                        <a:buFont typeface="Arial" charset="0"/>
                        <a:buChar char="•"/>
                      </a:pPr>
                      <a:endParaRPr lang="en-US" sz="2400" dirty="0"/>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GB" sz="2400" b="1" dirty="0" smtClean="0"/>
                        <a:t>Ensure that students have enough space </a:t>
                      </a:r>
                      <a:r>
                        <a:rPr lang="en-GB" sz="2400" dirty="0" smtClean="0"/>
                        <a:t>in the computer lab or classroom so that they can answer the questions confidentially. </a:t>
                      </a:r>
                      <a:endParaRPr lang="en-US" sz="2400" dirty="0"/>
                    </a:p>
                  </a:txBody>
                  <a:tcPr/>
                </a:tc>
                <a:tc>
                  <a:txBody>
                    <a:bodyPr/>
                    <a:lstStyle/>
                    <a:p>
                      <a:pPr marL="342900" indent="-342900">
                        <a:buFont typeface="Arial" charset="0"/>
                        <a:buChar char="•"/>
                      </a:pPr>
                      <a:r>
                        <a:rPr lang="en-US" sz="2400" b="1" dirty="0" smtClean="0"/>
                        <a:t>Collect any paper from students</a:t>
                      </a:r>
                      <a:r>
                        <a:rPr lang="en-US" sz="2400" b="1" baseline="0" dirty="0" smtClean="0"/>
                        <a:t> </a:t>
                      </a:r>
                      <a:r>
                        <a:rPr lang="en-US" sz="2400" baseline="0" dirty="0" smtClean="0"/>
                        <a:t>if they </a:t>
                      </a:r>
                      <a:r>
                        <a:rPr lang="en-US" sz="2400" baseline="0" dirty="0" smtClean="0"/>
                        <a:t>watch the film on a monitor/screen. </a:t>
                      </a:r>
                      <a:endParaRPr lang="en-US" sz="2400" dirty="0"/>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en-GB" sz="2400" b="1" dirty="0" smtClean="0"/>
                        <a:t>Watch the IVD in full before using it </a:t>
                      </a:r>
                      <a:r>
                        <a:rPr lang="en-GB" sz="2400" dirty="0" smtClean="0"/>
                        <a:t>in the classroom. </a:t>
                      </a:r>
                    </a:p>
                    <a:p>
                      <a:pPr marL="342900" indent="-342900">
                        <a:buFont typeface="Arial" charset="0"/>
                        <a:buChar char="•"/>
                      </a:pPr>
                      <a:endParaRPr lang="en-US" sz="2400" dirty="0"/>
                    </a:p>
                  </a:txBody>
                  <a:tcPr/>
                </a:tc>
                <a:tc>
                  <a:txBody>
                    <a:bodyPr/>
                    <a:lstStyle/>
                    <a:p>
                      <a:pPr marL="342900" indent="-342900">
                        <a:buFont typeface="Arial" charset="0"/>
                        <a:buChar char="•"/>
                      </a:pPr>
                      <a:endParaRPr lang="en-US" sz="2400" dirty="0"/>
                    </a:p>
                  </a:txBody>
                  <a:tcPr/>
                </a:tc>
              </a:tr>
            </a:tbl>
          </a:graphicData>
        </a:graphic>
      </p:graphicFrame>
      <p:pic>
        <p:nvPicPr>
          <p:cNvPr id="4" name="Picture 3"/>
          <p:cNvPicPr>
            <a:picLocks noChangeAspect="1"/>
          </p:cNvPicPr>
          <p:nvPr/>
        </p:nvPicPr>
        <p:blipFill>
          <a:blip r:embed="rId3"/>
          <a:stretch>
            <a:fillRect/>
          </a:stretch>
        </p:blipFill>
        <p:spPr>
          <a:xfrm>
            <a:off x="10635048" y="1"/>
            <a:ext cx="1556951" cy="1168412"/>
          </a:xfrm>
          <a:prstGeom prst="rect">
            <a:avLst/>
          </a:prstGeom>
        </p:spPr>
      </p:pic>
    </p:spTree>
    <p:extLst>
      <p:ext uri="{BB962C8B-B14F-4D97-AF65-F5344CB8AC3E}">
        <p14:creationId xmlns:p14="http://schemas.microsoft.com/office/powerpoint/2010/main" val="3856764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027" y="1712110"/>
            <a:ext cx="10686535" cy="6122073"/>
          </a:xfrm>
        </p:spPr>
        <p:txBody>
          <a:bodyPr>
            <a:noAutofit/>
          </a:bodyPr>
          <a:lstStyle/>
          <a:p>
            <a:pPr marL="0" indent="0">
              <a:buNone/>
            </a:pPr>
            <a:endParaRPr lang="en-GB" sz="1800" i="1" dirty="0"/>
          </a:p>
          <a:p>
            <a:endParaRPr lang="en-GB" sz="1200" i="1" dirty="0"/>
          </a:p>
          <a:p>
            <a:endParaRPr lang="en-GB" sz="1200" i="1" dirty="0"/>
          </a:p>
        </p:txBody>
      </p:sp>
      <p:pic>
        <p:nvPicPr>
          <p:cNvPr id="6" name="Picture 5"/>
          <p:cNvPicPr>
            <a:picLocks noChangeAspect="1"/>
          </p:cNvPicPr>
          <p:nvPr/>
        </p:nvPicPr>
        <p:blipFill rotWithShape="1">
          <a:blip r:embed="rId3"/>
          <a:srcRect l="8812" r="2655"/>
          <a:stretch/>
        </p:blipFill>
        <p:spPr>
          <a:xfrm>
            <a:off x="0" y="0"/>
            <a:ext cx="13860000" cy="6858000"/>
          </a:xfrm>
          <a:prstGeom prst="rect">
            <a:avLst/>
          </a:prstGeom>
        </p:spPr>
      </p:pic>
    </p:spTree>
    <p:extLst>
      <p:ext uri="{BB962C8B-B14F-4D97-AF65-F5344CB8AC3E}">
        <p14:creationId xmlns:p14="http://schemas.microsoft.com/office/powerpoint/2010/main" val="418070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571604">
            <a:off x="8922744" y="1405275"/>
            <a:ext cx="3424608" cy="4865344"/>
          </a:xfrm>
          <a:prstGeom prst="rect">
            <a:avLst/>
          </a:prstGeom>
        </p:spPr>
      </p:pic>
      <p:sp>
        <p:nvSpPr>
          <p:cNvPr id="2" name="Title 1"/>
          <p:cNvSpPr>
            <a:spLocks noGrp="1"/>
          </p:cNvSpPr>
          <p:nvPr>
            <p:ph type="title"/>
          </p:nvPr>
        </p:nvSpPr>
        <p:spPr>
          <a:xfrm>
            <a:off x="-1" y="0"/>
            <a:ext cx="10920549" cy="1168413"/>
          </a:xfrm>
          <a:solidFill>
            <a:schemeClr val="tx1"/>
          </a:solidFill>
        </p:spPr>
        <p:txBody>
          <a:bodyPr>
            <a:noAutofit/>
          </a:bodyPr>
          <a:lstStyle/>
          <a:p>
            <a:r>
              <a:rPr lang="en-GB" sz="4000" dirty="0" smtClean="0">
                <a:solidFill>
                  <a:schemeClr val="bg1"/>
                </a:solidFill>
                <a:latin typeface="+mn-lt"/>
                <a:ea typeface="Verdana" panose="020B0604030504040204" pitchFamily="34" charset="0"/>
                <a:cs typeface="Verdana" panose="020B0604030504040204" pitchFamily="34" charset="0"/>
              </a:rPr>
              <a:t>	Can I just make a </a:t>
            </a:r>
            <a:r>
              <a:rPr lang="en-GB" sz="4000" dirty="0">
                <a:solidFill>
                  <a:schemeClr val="bg1"/>
                </a:solidFill>
                <a:latin typeface="+mn-lt"/>
                <a:ea typeface="Verdana" panose="020B0604030504040204" pitchFamily="34" charset="0"/>
                <a:cs typeface="Verdana" panose="020B0604030504040204" pitchFamily="34" charset="0"/>
              </a:rPr>
              <a:t>few tweaks here and </a:t>
            </a:r>
            <a:r>
              <a:rPr lang="en-GB" sz="4000" dirty="0" smtClean="0">
                <a:solidFill>
                  <a:schemeClr val="bg1"/>
                </a:solidFill>
                <a:latin typeface="+mn-lt"/>
                <a:ea typeface="Verdana" panose="020B0604030504040204" pitchFamily="34" charset="0"/>
                <a:cs typeface="Verdana" panose="020B0604030504040204" pitchFamily="34" charset="0"/>
              </a:rPr>
              <a:t>there…?</a:t>
            </a:r>
            <a:endParaRPr lang="en-GB" sz="4000" dirty="0">
              <a:solidFill>
                <a:schemeClr val="bg1"/>
              </a:solidFill>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39996" y="1381243"/>
            <a:ext cx="5393039" cy="5476108"/>
          </a:xfrm>
        </p:spPr>
        <p:txBody>
          <a:bodyPr>
            <a:normAutofit fontScale="85000" lnSpcReduction="10000"/>
          </a:bodyPr>
          <a:lstStyle/>
          <a:p>
            <a:pPr marL="264600">
              <a:lnSpc>
                <a:spcPct val="120000"/>
              </a:lnSpc>
              <a:spcBef>
                <a:spcPts val="400"/>
              </a:spcBef>
            </a:pPr>
            <a:r>
              <a:rPr lang="en-GB" dirty="0" smtClean="0"/>
              <a:t>For </a:t>
            </a:r>
            <a:r>
              <a:rPr lang="en-GB" dirty="0"/>
              <a:t>the purposes of The JACK </a:t>
            </a:r>
            <a:r>
              <a:rPr lang="en-GB" dirty="0" smtClean="0"/>
              <a:t>Pilot Study, </a:t>
            </a:r>
            <a:r>
              <a:rPr lang="en-GB" dirty="0" smtClean="0"/>
              <a:t>the </a:t>
            </a:r>
            <a:r>
              <a:rPr lang="en-GB" dirty="0"/>
              <a:t>research team need to ensure that </a:t>
            </a:r>
            <a:r>
              <a:rPr lang="en-GB" dirty="0" smtClean="0"/>
              <a:t>the resource </a:t>
            </a:r>
            <a:r>
              <a:rPr lang="en-GB" dirty="0" smtClean="0"/>
              <a:t>is delivered </a:t>
            </a:r>
            <a:r>
              <a:rPr lang="en-GB" dirty="0"/>
              <a:t>as planned so that they can </a:t>
            </a:r>
            <a:r>
              <a:rPr lang="en-GB" dirty="0" smtClean="0"/>
              <a:t>test if there are any issues with how students, teachers or parents/carers engage with it. </a:t>
            </a:r>
            <a:endParaRPr lang="en-GB" dirty="0"/>
          </a:p>
          <a:p>
            <a:pPr marL="264600">
              <a:lnSpc>
                <a:spcPct val="120000"/>
              </a:lnSpc>
              <a:spcBef>
                <a:spcPts val="400"/>
              </a:spcBef>
            </a:pPr>
            <a:endParaRPr lang="en-GB" dirty="0"/>
          </a:p>
          <a:p>
            <a:pPr marL="264600">
              <a:lnSpc>
                <a:spcPct val="120000"/>
              </a:lnSpc>
              <a:spcBef>
                <a:spcPts val="400"/>
              </a:spcBef>
            </a:pPr>
            <a:r>
              <a:rPr lang="en-GB" dirty="0"/>
              <a:t>If </a:t>
            </a:r>
            <a:r>
              <a:rPr lang="en-GB" dirty="0" smtClean="0"/>
              <a:t>you </a:t>
            </a:r>
            <a:r>
              <a:rPr lang="en-GB" dirty="0"/>
              <a:t>make </a:t>
            </a:r>
            <a:r>
              <a:rPr lang="en-GB" dirty="0" smtClean="0"/>
              <a:t>any changes</a:t>
            </a:r>
            <a:r>
              <a:rPr lang="en-GB" dirty="0"/>
              <a:t>, however minor, </a:t>
            </a:r>
            <a:r>
              <a:rPr lang="en-GB" dirty="0" smtClean="0"/>
              <a:t>please record </a:t>
            </a:r>
            <a:r>
              <a:rPr lang="en-GB" dirty="0"/>
              <a:t>the change in the </a:t>
            </a:r>
            <a:r>
              <a:rPr lang="en-GB" dirty="0">
                <a:solidFill>
                  <a:srgbClr val="FF0000"/>
                </a:solidFill>
              </a:rPr>
              <a:t>teacher implementation log form and the teacher resource use form</a:t>
            </a:r>
            <a:r>
              <a:rPr lang="en-GB" dirty="0"/>
              <a:t> and inform a member of the research team.</a:t>
            </a:r>
          </a:p>
          <a:p>
            <a:endParaRPr lang="en-GB" dirty="0"/>
          </a:p>
          <a:p>
            <a:endParaRPr lang="en-GB" dirty="0"/>
          </a:p>
        </p:txBody>
      </p:sp>
      <p:pic>
        <p:nvPicPr>
          <p:cNvPr id="4" name="Picture 3"/>
          <p:cNvPicPr>
            <a:picLocks noChangeAspect="1"/>
          </p:cNvPicPr>
          <p:nvPr/>
        </p:nvPicPr>
        <p:blipFill>
          <a:blip r:embed="rId4"/>
          <a:stretch>
            <a:fillRect/>
          </a:stretch>
        </p:blipFill>
        <p:spPr>
          <a:xfrm>
            <a:off x="10635048" y="1"/>
            <a:ext cx="1556951" cy="1168412"/>
          </a:xfrm>
          <a:prstGeom prst="rect">
            <a:avLst/>
          </a:prstGeom>
        </p:spPr>
      </p:pic>
      <p:pic>
        <p:nvPicPr>
          <p:cNvPr id="6" name="Picture 5"/>
          <p:cNvPicPr>
            <a:picLocks noChangeAspect="1"/>
          </p:cNvPicPr>
          <p:nvPr/>
        </p:nvPicPr>
        <p:blipFill>
          <a:blip r:embed="rId5"/>
          <a:stretch>
            <a:fillRect/>
          </a:stretch>
        </p:blipFill>
        <p:spPr>
          <a:xfrm rot="20507794">
            <a:off x="6306993" y="1572581"/>
            <a:ext cx="3450533" cy="4867613"/>
          </a:xfrm>
          <a:prstGeom prst="rect">
            <a:avLst/>
          </a:prstGeom>
        </p:spPr>
      </p:pic>
    </p:spTree>
    <p:extLst>
      <p:ext uri="{BB962C8B-B14F-4D97-AF65-F5344CB8AC3E}">
        <p14:creationId xmlns:p14="http://schemas.microsoft.com/office/powerpoint/2010/main" val="311783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35048" cy="1168413"/>
          </a:xfrm>
          <a:solidFill>
            <a:schemeClr val="tx1"/>
          </a:solidFill>
        </p:spPr>
        <p:txBody>
          <a:bodyPr>
            <a:normAutofit/>
          </a:bodyPr>
          <a:lstStyle/>
          <a:p>
            <a:r>
              <a:rPr lang="en-GB" sz="4000" dirty="0" smtClean="0">
                <a:solidFill>
                  <a:schemeClr val="bg1"/>
                </a:solidFill>
                <a:latin typeface="+mn-lt"/>
                <a:ea typeface="Verdana" panose="020B0604030504040204" pitchFamily="34" charset="0"/>
                <a:cs typeface="Verdana" panose="020B0604030504040204" pitchFamily="34" charset="0"/>
              </a:rPr>
              <a:t>	Some advice from students!</a:t>
            </a:r>
            <a:endParaRPr lang="en-GB" sz="4000" dirty="0">
              <a:solidFill>
                <a:schemeClr val="bg1"/>
              </a:solidFill>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838667" y="1351722"/>
            <a:ext cx="9442622" cy="5215600"/>
          </a:xfrm>
        </p:spPr>
        <p:txBody>
          <a:bodyPr>
            <a:normAutofit fontScale="92500"/>
          </a:bodyPr>
          <a:lstStyle/>
          <a:p>
            <a:pPr lvl="1"/>
            <a:r>
              <a:rPr lang="en-GB" dirty="0" smtClean="0"/>
              <a:t>Don’t </a:t>
            </a:r>
            <a:r>
              <a:rPr lang="en-GB" dirty="0"/>
              <a:t>take it too seriously. It’s better if the teacher has a sense of humour as this helps us not feel embarrassed or awkward.</a:t>
            </a:r>
          </a:p>
          <a:p>
            <a:pPr lvl="1"/>
            <a:endParaRPr lang="en-GB" dirty="0"/>
          </a:p>
          <a:p>
            <a:pPr lvl="1"/>
            <a:r>
              <a:rPr lang="en-GB" dirty="0"/>
              <a:t>Don’t act embarrassed or awkward. Instead be open, honest and light-hearted about it. That will help us relax and open up. </a:t>
            </a:r>
          </a:p>
          <a:p>
            <a:pPr lvl="1"/>
            <a:endParaRPr lang="en-GB" dirty="0"/>
          </a:p>
          <a:p>
            <a:pPr lvl="1"/>
            <a:r>
              <a:rPr lang="en-GB" dirty="0"/>
              <a:t>Be respectful of different points of view and don’t judge us if we say something you don’t agree with. </a:t>
            </a:r>
          </a:p>
          <a:p>
            <a:pPr lvl="1"/>
            <a:endParaRPr lang="en-GB" dirty="0"/>
          </a:p>
          <a:p>
            <a:pPr lvl="1"/>
            <a:r>
              <a:rPr lang="en-GB" dirty="0"/>
              <a:t>Adopt a ‘what’s said in the room, stays in the room’ policy and don’t mention anything we say to us or anyone else outside the lesson. </a:t>
            </a:r>
          </a:p>
          <a:p>
            <a:pPr lvl="1"/>
            <a:endParaRPr lang="en-GB" dirty="0"/>
          </a:p>
          <a:p>
            <a:pPr lvl="1"/>
            <a:r>
              <a:rPr lang="en-GB" dirty="0"/>
              <a:t>When we are answering the questions in the film or filling in worksheets give us the space we need to do so privately. We probably won’t be honest if we think the teacher is looking over our shoulders. </a:t>
            </a:r>
          </a:p>
          <a:p>
            <a:pPr marL="0" indent="0">
              <a:buNone/>
            </a:pPr>
            <a:endParaRPr lang="en-GB" dirty="0"/>
          </a:p>
        </p:txBody>
      </p:sp>
      <p:pic>
        <p:nvPicPr>
          <p:cNvPr id="4" name="Picture 3"/>
          <p:cNvPicPr>
            <a:picLocks noChangeAspect="1"/>
          </p:cNvPicPr>
          <p:nvPr/>
        </p:nvPicPr>
        <p:blipFill>
          <a:blip r:embed="rId3"/>
          <a:stretch>
            <a:fillRect/>
          </a:stretch>
        </p:blipFill>
        <p:spPr>
          <a:xfrm>
            <a:off x="10635048" y="1"/>
            <a:ext cx="1556951" cy="1168412"/>
          </a:xfrm>
          <a:prstGeom prst="rect">
            <a:avLst/>
          </a:prstGeom>
        </p:spPr>
      </p:pic>
      <p:pic>
        <p:nvPicPr>
          <p:cNvPr id="5" name="Picture 4"/>
          <p:cNvPicPr>
            <a:picLocks noChangeAspect="1"/>
          </p:cNvPicPr>
          <p:nvPr/>
        </p:nvPicPr>
        <p:blipFill>
          <a:blip r:embed="rId4"/>
          <a:stretch>
            <a:fillRect/>
          </a:stretch>
        </p:blipFill>
        <p:spPr>
          <a:xfrm>
            <a:off x="218667" y="2542216"/>
            <a:ext cx="1468867" cy="1468867"/>
          </a:xfrm>
          <a:prstGeom prst="rect">
            <a:avLst/>
          </a:prstGeom>
        </p:spPr>
      </p:pic>
      <p:pic>
        <p:nvPicPr>
          <p:cNvPr id="6" name="Picture 5"/>
          <p:cNvPicPr>
            <a:picLocks noChangeAspect="1"/>
          </p:cNvPicPr>
          <p:nvPr/>
        </p:nvPicPr>
        <p:blipFill>
          <a:blip r:embed="rId5"/>
          <a:stretch>
            <a:fillRect/>
          </a:stretch>
        </p:blipFill>
        <p:spPr>
          <a:xfrm>
            <a:off x="474559" y="5358486"/>
            <a:ext cx="1127394" cy="1396313"/>
          </a:xfrm>
          <a:prstGeom prst="rect">
            <a:avLst/>
          </a:prstGeom>
        </p:spPr>
      </p:pic>
      <p:pic>
        <p:nvPicPr>
          <p:cNvPr id="7" name="Picture 6"/>
          <p:cNvPicPr>
            <a:picLocks noChangeAspect="1"/>
          </p:cNvPicPr>
          <p:nvPr/>
        </p:nvPicPr>
        <p:blipFill>
          <a:blip r:embed="rId6"/>
          <a:stretch>
            <a:fillRect/>
          </a:stretch>
        </p:blipFill>
        <p:spPr>
          <a:xfrm>
            <a:off x="90047" y="4180270"/>
            <a:ext cx="1511906" cy="1121117"/>
          </a:xfrm>
          <a:prstGeom prst="rect">
            <a:avLst/>
          </a:prstGeom>
        </p:spPr>
      </p:pic>
      <p:pic>
        <p:nvPicPr>
          <p:cNvPr id="8" name="Picture 7"/>
          <p:cNvPicPr>
            <a:picLocks noChangeAspect="1"/>
          </p:cNvPicPr>
          <p:nvPr/>
        </p:nvPicPr>
        <p:blipFill rotWithShape="1">
          <a:blip r:embed="rId7"/>
          <a:srcRect l="13190" r="15379"/>
          <a:stretch/>
        </p:blipFill>
        <p:spPr>
          <a:xfrm>
            <a:off x="136566" y="1194813"/>
            <a:ext cx="1620000" cy="1347403"/>
          </a:xfrm>
          <a:prstGeom prst="rect">
            <a:avLst/>
          </a:prstGeom>
        </p:spPr>
      </p:pic>
    </p:spTree>
    <p:extLst>
      <p:ext uri="{BB962C8B-B14F-4D97-AF65-F5344CB8AC3E}">
        <p14:creationId xmlns:p14="http://schemas.microsoft.com/office/powerpoint/2010/main" val="164684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35048" cy="1168413"/>
          </a:xfrm>
          <a:solidFill>
            <a:schemeClr val="tx1"/>
          </a:solidFill>
        </p:spPr>
        <p:txBody>
          <a:bodyPr>
            <a:normAutofit/>
          </a:bodyPr>
          <a:lstStyle/>
          <a:p>
            <a:r>
              <a:rPr lang="en-GB" sz="3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4000" dirty="0" smtClean="0">
                <a:solidFill>
                  <a:schemeClr val="bg1"/>
                </a:solidFill>
                <a:latin typeface="+mn-lt"/>
                <a:ea typeface="Verdana" panose="020B0604030504040204" pitchFamily="34" charset="0"/>
                <a:cs typeface="Verdana" panose="020B0604030504040204" pitchFamily="34" charset="0"/>
              </a:rPr>
              <a:t>Accessing </a:t>
            </a:r>
            <a:r>
              <a:rPr lang="en-GB" sz="4000" dirty="0">
                <a:solidFill>
                  <a:schemeClr val="bg1"/>
                </a:solidFill>
                <a:latin typeface="+mn-lt"/>
                <a:ea typeface="Verdana" panose="020B0604030504040204" pitchFamily="34" charset="0"/>
                <a:cs typeface="Verdana" panose="020B0604030504040204" pitchFamily="34" charset="0"/>
              </a:rPr>
              <a:t>the </a:t>
            </a:r>
            <a:r>
              <a:rPr lang="en-GB" sz="4000" i="1" dirty="0">
                <a:solidFill>
                  <a:schemeClr val="bg1"/>
                </a:solidFill>
                <a:latin typeface="+mn-lt"/>
                <a:ea typeface="Verdana" panose="020B0604030504040204" pitchFamily="34" charset="0"/>
                <a:cs typeface="Verdana" panose="020B0604030504040204" pitchFamily="34" charset="0"/>
              </a:rPr>
              <a:t>If I Were </a:t>
            </a:r>
            <a:r>
              <a:rPr lang="en-GB" sz="4000" i="1" dirty="0" smtClean="0">
                <a:solidFill>
                  <a:schemeClr val="bg1"/>
                </a:solidFill>
                <a:latin typeface="+mn-lt"/>
                <a:ea typeface="Verdana" panose="020B0604030504040204" pitchFamily="34" charset="0"/>
                <a:cs typeface="Verdana" panose="020B0604030504040204" pitchFamily="34" charset="0"/>
              </a:rPr>
              <a:t>Jack </a:t>
            </a:r>
            <a:r>
              <a:rPr lang="en-GB" sz="4000" dirty="0" smtClean="0">
                <a:solidFill>
                  <a:schemeClr val="bg1"/>
                </a:solidFill>
                <a:latin typeface="+mn-lt"/>
                <a:ea typeface="Verdana" panose="020B0604030504040204" pitchFamily="34" charset="0"/>
                <a:cs typeface="Verdana" panose="020B0604030504040204" pitchFamily="34" charset="0"/>
              </a:rPr>
              <a:t>resources</a:t>
            </a:r>
            <a:endParaRPr lang="en-GB" sz="3200" dirty="0">
              <a:solidFill>
                <a:schemeClr val="bg1"/>
              </a:solidFill>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75775" y="1276250"/>
            <a:ext cx="11604867" cy="5276950"/>
          </a:xfrm>
        </p:spPr>
        <p:txBody>
          <a:bodyPr>
            <a:noAutofit/>
          </a:bodyPr>
          <a:lstStyle/>
          <a:p>
            <a:r>
              <a:rPr lang="en-GB" sz="2400" dirty="0"/>
              <a:t>I will </a:t>
            </a:r>
            <a:r>
              <a:rPr lang="en-GB" sz="2400" dirty="0" smtClean="0"/>
              <a:t>give you hard copies </a:t>
            </a:r>
            <a:r>
              <a:rPr lang="en-GB" sz="2400" dirty="0"/>
              <a:t>of the </a:t>
            </a:r>
            <a:r>
              <a:rPr lang="en-GB" sz="2400" i="1" dirty="0"/>
              <a:t>If I Were </a:t>
            </a:r>
            <a:r>
              <a:rPr lang="en-GB" sz="2400" i="1" dirty="0" smtClean="0"/>
              <a:t>Jack </a:t>
            </a:r>
            <a:r>
              <a:rPr lang="en-GB" sz="2400" dirty="0" smtClean="0"/>
              <a:t>film, Information for Teachers booklet, and Classroom Materials booklet today</a:t>
            </a:r>
            <a:r>
              <a:rPr lang="en-GB" sz="2400" dirty="0" smtClean="0"/>
              <a:t>.</a:t>
            </a:r>
            <a:endParaRPr lang="en-GB" sz="2400" dirty="0"/>
          </a:p>
          <a:p>
            <a:r>
              <a:rPr lang="en-GB" sz="2400" dirty="0" smtClean="0"/>
              <a:t>The </a:t>
            </a:r>
            <a:r>
              <a:rPr lang="en-GB" sz="2400" dirty="0"/>
              <a:t>film </a:t>
            </a:r>
            <a:r>
              <a:rPr lang="en-GB" sz="2400" dirty="0" smtClean="0"/>
              <a:t>and resource materials can also be downloaded from our website: </a:t>
            </a:r>
            <a:r>
              <a:rPr lang="en-GB" sz="2400" dirty="0" err="1" smtClean="0">
                <a:solidFill>
                  <a:srgbClr val="FF0000"/>
                </a:solidFill>
              </a:rPr>
              <a:t>www.qub.ac.uk</a:t>
            </a:r>
            <a:r>
              <a:rPr lang="en-GB" sz="2400" dirty="0" smtClean="0">
                <a:solidFill>
                  <a:srgbClr val="FF0000"/>
                </a:solidFill>
              </a:rPr>
              <a:t>/</a:t>
            </a:r>
            <a:r>
              <a:rPr lang="en-GB" sz="2400" dirty="0" err="1" smtClean="0">
                <a:solidFill>
                  <a:srgbClr val="FF0000"/>
                </a:solidFill>
              </a:rPr>
              <a:t>IfIWereJack</a:t>
            </a:r>
            <a:r>
              <a:rPr lang="en-GB" sz="2400" dirty="0" smtClean="0">
                <a:solidFill>
                  <a:srgbClr val="FF0000"/>
                </a:solidFill>
              </a:rPr>
              <a:t>/Resources</a:t>
            </a:r>
            <a:endParaRPr lang="en-GB" sz="2400" dirty="0">
              <a:solidFill>
                <a:srgbClr val="FF0000"/>
              </a:solidFill>
            </a:endParaRPr>
          </a:p>
          <a:p>
            <a:r>
              <a:rPr lang="en-GB" sz="2400" dirty="0"/>
              <a:t>If you encounter difficulties on the day with accessing the film online, you have the back-up hard copy that could be used to deliver to the group on a large monitor/screen.</a:t>
            </a:r>
          </a:p>
          <a:p>
            <a:r>
              <a:rPr lang="en-GB" sz="2400" dirty="0" smtClean="0"/>
              <a:t>Please remember to test </a:t>
            </a:r>
            <a:r>
              <a:rPr lang="en-GB" sz="2400" dirty="0" smtClean="0"/>
              <a:t>the </a:t>
            </a:r>
            <a:r>
              <a:rPr lang="en-GB" sz="2400" dirty="0" smtClean="0"/>
              <a:t>film </a:t>
            </a:r>
            <a:r>
              <a:rPr lang="en-GB" sz="2400" dirty="0" smtClean="0"/>
              <a:t>beforehand – both </a:t>
            </a:r>
            <a:r>
              <a:rPr lang="en-GB" sz="2400" dirty="0"/>
              <a:t>online </a:t>
            </a:r>
            <a:r>
              <a:rPr lang="en-GB" sz="2400" dirty="0" smtClean="0"/>
              <a:t>(i.e. in </a:t>
            </a:r>
            <a:r>
              <a:rPr lang="en-GB" sz="2400" dirty="0"/>
              <a:t>the way </a:t>
            </a:r>
            <a:r>
              <a:rPr lang="en-GB" sz="2400" dirty="0" smtClean="0"/>
              <a:t>students will </a:t>
            </a:r>
            <a:r>
              <a:rPr lang="en-GB" sz="2400" dirty="0"/>
              <a:t>try and gain </a:t>
            </a:r>
            <a:r>
              <a:rPr lang="en-GB" sz="2400" dirty="0" smtClean="0"/>
              <a:t>access) </a:t>
            </a:r>
            <a:r>
              <a:rPr lang="en-GB" sz="2400" dirty="0"/>
              <a:t>and using the back-up </a:t>
            </a:r>
            <a:r>
              <a:rPr lang="en-GB" sz="2400" dirty="0" smtClean="0"/>
              <a:t>hard copy. </a:t>
            </a:r>
            <a:endParaRPr lang="en-GB" sz="2400" dirty="0"/>
          </a:p>
          <a:p>
            <a:r>
              <a:rPr lang="en-GB" sz="2400" dirty="0" smtClean="0"/>
              <a:t>We </a:t>
            </a:r>
            <a:r>
              <a:rPr lang="en-GB" sz="2400" dirty="0"/>
              <a:t>recommend that you liaise with your school computer officer/IT technician to </a:t>
            </a:r>
            <a:r>
              <a:rPr lang="en-GB" sz="2400" dirty="0" smtClean="0"/>
              <a:t>ensure that the </a:t>
            </a:r>
            <a:r>
              <a:rPr lang="en-GB" sz="2400" dirty="0"/>
              <a:t>Jack website </a:t>
            </a:r>
            <a:r>
              <a:rPr lang="en-GB" sz="2400" dirty="0" smtClean="0"/>
              <a:t>(and other websites listed in th</a:t>
            </a:r>
            <a:r>
              <a:rPr lang="en-GB" sz="2400" dirty="0" smtClean="0"/>
              <a:t>e classroom materials) are </a:t>
            </a:r>
            <a:r>
              <a:rPr lang="en-GB" sz="2400" dirty="0" smtClean="0"/>
              <a:t>not blocked from </a:t>
            </a:r>
            <a:r>
              <a:rPr lang="en-GB" sz="2400" dirty="0"/>
              <a:t>the school network. </a:t>
            </a:r>
            <a:endParaRPr lang="en-GB" sz="2400" dirty="0" smtClean="0"/>
          </a:p>
          <a:p>
            <a:r>
              <a:rPr lang="en-GB" sz="2400" dirty="0" smtClean="0"/>
              <a:t>The </a:t>
            </a:r>
            <a:r>
              <a:rPr lang="en-GB" sz="2400" dirty="0" smtClean="0"/>
              <a:t>film</a:t>
            </a:r>
            <a:r>
              <a:rPr lang="en-GB" sz="2400" dirty="0" smtClean="0"/>
              <a:t> </a:t>
            </a:r>
            <a:r>
              <a:rPr lang="en-GB" sz="2400" dirty="0"/>
              <a:t>can be placed on </a:t>
            </a:r>
            <a:r>
              <a:rPr lang="en-GB" sz="2400" dirty="0" smtClean="0"/>
              <a:t>the</a:t>
            </a:r>
            <a:r>
              <a:rPr lang="en-GB" sz="2400" dirty="0" smtClean="0"/>
              <a:t> school network </a:t>
            </a:r>
            <a:r>
              <a:rPr lang="en-GB" sz="2400" dirty="0"/>
              <a:t>for viewing if </a:t>
            </a:r>
            <a:r>
              <a:rPr lang="en-GB" sz="2400" dirty="0" smtClean="0"/>
              <a:t>preferable.</a:t>
            </a:r>
          </a:p>
          <a:p>
            <a:r>
              <a:rPr lang="en-GB" sz="2400" b="1" dirty="0"/>
              <a:t>It is very important to the research team that none of the </a:t>
            </a:r>
            <a:r>
              <a:rPr lang="en-GB" sz="2400" b="1" i="1" dirty="0"/>
              <a:t>If I Were Jack </a:t>
            </a:r>
            <a:r>
              <a:rPr lang="en-GB" sz="2400" b="1" dirty="0"/>
              <a:t>resource materials or access passwords are shared outside of the </a:t>
            </a:r>
            <a:r>
              <a:rPr lang="en-GB" sz="2400" b="1" dirty="0" smtClean="0"/>
              <a:t>school at this time</a:t>
            </a:r>
            <a:r>
              <a:rPr lang="en-GB" sz="2400" dirty="0" smtClean="0"/>
              <a:t>. </a:t>
            </a:r>
            <a:endParaRPr lang="en-GB" sz="2400" dirty="0"/>
          </a:p>
          <a:p>
            <a:endParaRPr lang="en-GB" sz="2400" dirty="0"/>
          </a:p>
        </p:txBody>
      </p:sp>
      <p:pic>
        <p:nvPicPr>
          <p:cNvPr id="4" name="Picture 3"/>
          <p:cNvPicPr>
            <a:picLocks noChangeAspect="1"/>
          </p:cNvPicPr>
          <p:nvPr/>
        </p:nvPicPr>
        <p:blipFill>
          <a:blip r:embed="rId3"/>
          <a:stretch>
            <a:fillRect/>
          </a:stretch>
        </p:blipFill>
        <p:spPr>
          <a:xfrm>
            <a:off x="10635048" y="1"/>
            <a:ext cx="1556951" cy="1168412"/>
          </a:xfrm>
          <a:prstGeom prst="rect">
            <a:avLst/>
          </a:prstGeom>
        </p:spPr>
      </p:pic>
    </p:spTree>
    <p:extLst>
      <p:ext uri="{BB962C8B-B14F-4D97-AF65-F5344CB8AC3E}">
        <p14:creationId xmlns:p14="http://schemas.microsoft.com/office/powerpoint/2010/main" val="2400158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35048" cy="1168413"/>
          </a:xfrm>
          <a:solidFill>
            <a:schemeClr val="tx1"/>
          </a:solidFill>
        </p:spPr>
        <p:txBody>
          <a:bodyPr>
            <a:normAutofit/>
          </a:bodyPr>
          <a:lstStyle/>
          <a:p>
            <a:r>
              <a:rPr lang="en-GB"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4000" dirty="0" smtClean="0">
                <a:solidFill>
                  <a:schemeClr val="bg1"/>
                </a:solidFill>
                <a:latin typeface="+mn-lt"/>
                <a:ea typeface="Verdana" panose="020B0604030504040204" pitchFamily="34" charset="0"/>
                <a:cs typeface="Verdana" panose="020B0604030504040204" pitchFamily="34" charset="0"/>
              </a:rPr>
              <a:t>Any questions? </a:t>
            </a:r>
            <a:endParaRPr lang="en-GB" sz="4000" dirty="0">
              <a:solidFill>
                <a:schemeClr val="bg1"/>
              </a:solidFill>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721222" y="1561192"/>
            <a:ext cx="10917195" cy="4891860"/>
          </a:xfrm>
        </p:spPr>
        <p:txBody>
          <a:bodyPr>
            <a:normAutofit/>
          </a:bodyPr>
          <a:lstStyle/>
          <a:p>
            <a:r>
              <a:rPr lang="en-GB" dirty="0" smtClean="0"/>
              <a:t>If </a:t>
            </a:r>
            <a:r>
              <a:rPr lang="en-GB" dirty="0"/>
              <a:t>you need to ask </a:t>
            </a:r>
            <a:r>
              <a:rPr lang="en-GB" dirty="0" smtClean="0"/>
              <a:t>any more </a:t>
            </a:r>
            <a:r>
              <a:rPr lang="en-GB" dirty="0"/>
              <a:t>questions or seek clarification after you have had further time to consider you can </a:t>
            </a:r>
            <a:r>
              <a:rPr lang="en-GB" dirty="0" smtClean="0"/>
              <a:t>contact:</a:t>
            </a:r>
            <a:endParaRPr lang="en-GB" dirty="0"/>
          </a:p>
          <a:p>
            <a:endParaRPr lang="en-GB" i="1" dirty="0"/>
          </a:p>
          <a:p>
            <a:r>
              <a:rPr lang="en-GB" i="1" dirty="0">
                <a:solidFill>
                  <a:srgbClr val="FF0000"/>
                </a:solidFill>
              </a:rPr>
              <a:t>INSERT YOUR NAME AND CONTACT INFO</a:t>
            </a:r>
          </a:p>
        </p:txBody>
      </p:sp>
      <p:pic>
        <p:nvPicPr>
          <p:cNvPr id="4" name="Picture 3"/>
          <p:cNvPicPr>
            <a:picLocks noChangeAspect="1"/>
          </p:cNvPicPr>
          <p:nvPr/>
        </p:nvPicPr>
        <p:blipFill>
          <a:blip r:embed="rId3"/>
          <a:stretch>
            <a:fillRect/>
          </a:stretch>
        </p:blipFill>
        <p:spPr>
          <a:xfrm>
            <a:off x="10635048" y="1"/>
            <a:ext cx="1556951" cy="1168412"/>
          </a:xfrm>
          <a:prstGeom prst="rect">
            <a:avLst/>
          </a:prstGeom>
        </p:spPr>
      </p:pic>
    </p:spTree>
    <p:extLst>
      <p:ext uri="{BB962C8B-B14F-4D97-AF65-F5344CB8AC3E}">
        <p14:creationId xmlns:p14="http://schemas.microsoft.com/office/powerpoint/2010/main" val="233660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35048" cy="1168413"/>
          </a:xfrm>
          <a:solidFill>
            <a:schemeClr val="tx1"/>
          </a:solidFill>
        </p:spPr>
        <p:txBody>
          <a:bodyPr>
            <a:normAutofit/>
          </a:bodyPr>
          <a:lstStyle/>
          <a:p>
            <a:r>
              <a:rPr lang="en-GB" sz="3600" dirty="0" smtClean="0">
                <a:solidFill>
                  <a:schemeClr val="bg1"/>
                </a:solidFill>
                <a:latin typeface="+mn-lt"/>
                <a:ea typeface="Verdana" panose="020B0604030504040204" pitchFamily="34" charset="0"/>
                <a:cs typeface="Verdana" panose="020B0604030504040204" pitchFamily="34" charset="0"/>
              </a:rPr>
              <a:t>	The </a:t>
            </a:r>
            <a:r>
              <a:rPr lang="en-GB" sz="4000" i="1" dirty="0" smtClean="0">
                <a:solidFill>
                  <a:schemeClr val="bg1"/>
                </a:solidFill>
                <a:latin typeface="+mn-lt"/>
                <a:ea typeface="Verdana" panose="020B0604030504040204" pitchFamily="34" charset="0"/>
                <a:cs typeface="Verdana" panose="020B0604030504040204" pitchFamily="34" charset="0"/>
              </a:rPr>
              <a:t>If I Were Jack </a:t>
            </a:r>
            <a:r>
              <a:rPr lang="en-GB" sz="4000" dirty="0" smtClean="0">
                <a:solidFill>
                  <a:schemeClr val="bg1"/>
                </a:solidFill>
                <a:latin typeface="+mn-lt"/>
                <a:ea typeface="Verdana" panose="020B0604030504040204" pitchFamily="34" charset="0"/>
                <a:cs typeface="Verdana" panose="020B0604030504040204" pitchFamily="34" charset="0"/>
              </a:rPr>
              <a:t>resource</a:t>
            </a:r>
            <a:endParaRPr lang="en-GB" sz="4000" dirty="0">
              <a:solidFill>
                <a:schemeClr val="bg1"/>
              </a:solidFill>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43838" y="1416608"/>
            <a:ext cx="8260082" cy="5598147"/>
          </a:xfrm>
        </p:spPr>
        <p:txBody>
          <a:bodyPr>
            <a:noAutofit/>
          </a:bodyPr>
          <a:lstStyle/>
          <a:p>
            <a:pPr algn="just">
              <a:lnSpc>
                <a:spcPct val="100000"/>
              </a:lnSpc>
              <a:spcBef>
                <a:spcPts val="0"/>
              </a:spcBef>
            </a:pPr>
            <a:r>
              <a:rPr lang="en-GB" sz="2400" dirty="0" smtClean="0">
                <a:ea typeface="Verdana" panose="020B0604030504040204" pitchFamily="34" charset="0"/>
                <a:cs typeface="Verdana" panose="020B0604030504040204" pitchFamily="34" charset="0"/>
              </a:rPr>
              <a:t>An educational resource </a:t>
            </a:r>
            <a:r>
              <a:rPr lang="en-GB" sz="2400" dirty="0" smtClean="0">
                <a:ea typeface="Verdana" panose="020B0604030504040204" pitchFamily="34" charset="0"/>
                <a:cs typeface="Verdana" panose="020B0604030504040204" pitchFamily="34" charset="0"/>
              </a:rPr>
              <a:t>based around an </a:t>
            </a:r>
            <a:r>
              <a:rPr lang="en-GB" sz="2400" b="1" dirty="0">
                <a:ea typeface="Verdana" panose="020B0604030504040204" pitchFamily="34" charset="0"/>
                <a:cs typeface="Verdana" panose="020B0604030504040204" pitchFamily="34" charset="0"/>
              </a:rPr>
              <a:t>interactive </a:t>
            </a:r>
            <a:r>
              <a:rPr lang="en-GB" sz="2400" b="1" dirty="0" smtClean="0">
                <a:ea typeface="Verdana" panose="020B0604030504040204" pitchFamily="34" charset="0"/>
                <a:cs typeface="Verdana" panose="020B0604030504040204" pitchFamily="34" charset="0"/>
              </a:rPr>
              <a:t>film </a:t>
            </a:r>
            <a:r>
              <a:rPr lang="en-GB" sz="2400" dirty="0" smtClean="0">
                <a:ea typeface="Verdana" panose="020B0604030504040204" pitchFamily="34" charset="0"/>
                <a:cs typeface="Verdana" panose="020B0604030504040204" pitchFamily="34" charset="0"/>
              </a:rPr>
              <a:t>that aims to prevent unintended </a:t>
            </a:r>
            <a:r>
              <a:rPr lang="en-GB" sz="2400" dirty="0">
                <a:ea typeface="Verdana" panose="020B0604030504040204" pitchFamily="34" charset="0"/>
                <a:cs typeface="Verdana" panose="020B0604030504040204" pitchFamily="34" charset="0"/>
              </a:rPr>
              <a:t>teenage pregnancy and promote positive sexual health</a:t>
            </a:r>
            <a:r>
              <a:rPr lang="en-GB" sz="2400" dirty="0" smtClean="0">
                <a:ea typeface="Verdana" panose="020B0604030504040204" pitchFamily="34" charset="0"/>
                <a:cs typeface="Verdana" panose="020B0604030504040204" pitchFamily="34" charset="0"/>
              </a:rPr>
              <a:t>.</a:t>
            </a:r>
          </a:p>
          <a:p>
            <a:pPr algn="just">
              <a:lnSpc>
                <a:spcPct val="100000"/>
              </a:lnSpc>
              <a:spcBef>
                <a:spcPts val="0"/>
              </a:spcBef>
            </a:pPr>
            <a:endParaRPr lang="en-GB" sz="2400" dirty="0">
              <a:ea typeface="Verdana" panose="020B0604030504040204" pitchFamily="34" charset="0"/>
              <a:cs typeface="Verdana" panose="020B0604030504040204" pitchFamily="34" charset="0"/>
            </a:endParaRPr>
          </a:p>
          <a:p>
            <a:pPr marL="169273" indent="-169273" algn="just">
              <a:lnSpc>
                <a:spcPct val="100000"/>
              </a:lnSpc>
              <a:spcBef>
                <a:spcPts val="0"/>
              </a:spcBef>
            </a:pPr>
            <a:r>
              <a:rPr lang="en-GB" sz="2400" b="1" dirty="0" smtClean="0">
                <a:ea typeface="Verdana" panose="020B0604030504040204" pitchFamily="34" charset="0"/>
                <a:cs typeface="Verdana" panose="020B0604030504040204" pitchFamily="34" charset="0"/>
              </a:rPr>
              <a:t>Developed </a:t>
            </a:r>
            <a:r>
              <a:rPr lang="en-GB" sz="2400" b="1" dirty="0">
                <a:ea typeface="Verdana" panose="020B0604030504040204" pitchFamily="34" charset="0"/>
                <a:cs typeface="Verdana" panose="020B0604030504040204" pitchFamily="34" charset="0"/>
              </a:rPr>
              <a:t>by researchers at </a:t>
            </a:r>
            <a:r>
              <a:rPr lang="en-GB" sz="2400" b="1" dirty="0" smtClean="0">
                <a:ea typeface="Verdana" panose="020B0604030504040204" pitchFamily="34" charset="0"/>
                <a:cs typeface="Verdana" panose="020B0604030504040204" pitchFamily="34" charset="0"/>
              </a:rPr>
              <a:t>Queen’s University Belfast</a:t>
            </a:r>
            <a:r>
              <a:rPr lang="en-GB" sz="2400" dirty="0" smtClean="0">
                <a:ea typeface="Verdana" panose="020B0604030504040204" pitchFamily="34" charset="0"/>
                <a:cs typeface="Verdana" panose="020B0604030504040204" pitchFamily="34" charset="0"/>
              </a:rPr>
              <a:t>, </a:t>
            </a:r>
            <a:r>
              <a:rPr lang="en-GB" sz="2400" dirty="0" smtClean="0">
                <a:ea typeface="Verdana" panose="020B0604030504040204" pitchFamily="34" charset="0"/>
                <a:cs typeface="Verdana" panose="020B0604030504040204" pitchFamily="34" charset="0"/>
              </a:rPr>
              <a:t>in </a:t>
            </a:r>
            <a:r>
              <a:rPr lang="en-GB" sz="2400" dirty="0">
                <a:ea typeface="Verdana" panose="020B0604030504040204" pitchFamily="34" charset="0"/>
                <a:cs typeface="Verdana" panose="020B0604030504040204" pitchFamily="34" charset="0"/>
              </a:rPr>
              <a:t>consultation with </a:t>
            </a:r>
            <a:r>
              <a:rPr lang="en-GB" sz="2400" dirty="0" smtClean="0">
                <a:ea typeface="Verdana" panose="020B0604030504040204" pitchFamily="34" charset="0"/>
                <a:cs typeface="Verdana" panose="020B0604030504040204" pitchFamily="34" charset="0"/>
              </a:rPr>
              <a:t>researchers at other UK universities, as well as </a:t>
            </a:r>
            <a:r>
              <a:rPr lang="en-GB" sz="2400" b="1" dirty="0">
                <a:ea typeface="Verdana" panose="020B0604030504040204" pitchFamily="34" charset="0"/>
                <a:cs typeface="Verdana" panose="020B0604030504040204" pitchFamily="34" charset="0"/>
              </a:rPr>
              <a:t>health and education experts, teacher trainers, teachers, young people and parents</a:t>
            </a:r>
            <a:r>
              <a:rPr lang="en-GB" sz="2400" dirty="0">
                <a:ea typeface="Verdana" panose="020B0604030504040204" pitchFamily="34" charset="0"/>
                <a:cs typeface="Verdana" panose="020B0604030504040204" pitchFamily="34" charset="0"/>
              </a:rPr>
              <a:t> from across the UK. </a:t>
            </a:r>
          </a:p>
          <a:p>
            <a:pPr algn="just">
              <a:lnSpc>
                <a:spcPct val="100000"/>
              </a:lnSpc>
              <a:spcBef>
                <a:spcPts val="0"/>
              </a:spcBef>
            </a:pPr>
            <a:endParaRPr lang="en-GB" sz="2400" dirty="0" smtClean="0">
              <a:ea typeface="Verdana" panose="020B0604030504040204" pitchFamily="34" charset="0"/>
              <a:cs typeface="Verdana" panose="020B0604030504040204" pitchFamily="34" charset="0"/>
            </a:endParaRPr>
          </a:p>
          <a:p>
            <a:pPr algn="just">
              <a:lnSpc>
                <a:spcPct val="100000"/>
              </a:lnSpc>
              <a:spcBef>
                <a:spcPts val="0"/>
              </a:spcBef>
            </a:pPr>
            <a:r>
              <a:rPr lang="en-GB" sz="2400" b="1" dirty="0" smtClean="0">
                <a:ea typeface="Verdana" panose="020B0604030504040204" pitchFamily="34" charset="0"/>
                <a:cs typeface="Verdana" panose="020B0604030504040204" pitchFamily="34" charset="0"/>
              </a:rPr>
              <a:t>Currently being piloted </a:t>
            </a:r>
            <a:r>
              <a:rPr lang="en-GB" sz="2400" dirty="0" smtClean="0">
                <a:ea typeface="Verdana" panose="020B0604030504040204" pitchFamily="34" charset="0"/>
                <a:cs typeface="Verdana" panose="020B0604030504040204" pitchFamily="34" charset="0"/>
              </a:rPr>
              <a:t>before progression </a:t>
            </a:r>
            <a:r>
              <a:rPr lang="en-GB" sz="2400" dirty="0" smtClean="0">
                <a:ea typeface="Verdana" panose="020B0604030504040204" pitchFamily="34" charset="0"/>
                <a:cs typeface="Verdana" panose="020B0604030504040204" pitchFamily="34" charset="0"/>
              </a:rPr>
              <a:t>to a larger trial to see if it has any effect on young people’s knowledge, attitudes and </a:t>
            </a:r>
            <a:r>
              <a:rPr lang="en-GB" sz="2400" dirty="0" smtClean="0">
                <a:ea typeface="Verdana" panose="020B0604030504040204" pitchFamily="34" charset="0"/>
                <a:cs typeface="Verdana" panose="020B0604030504040204" pitchFamily="34" charset="0"/>
              </a:rPr>
              <a:t>behaviour</a:t>
            </a:r>
            <a:r>
              <a:rPr lang="en-GB" sz="2400" dirty="0" smtClean="0">
                <a:ea typeface="Verdana" panose="020B0604030504040204" pitchFamily="34" charset="0"/>
                <a:cs typeface="Verdana" panose="020B0604030504040204" pitchFamily="34" charset="0"/>
              </a:rPr>
              <a:t>.</a:t>
            </a:r>
            <a:endParaRPr lang="en-GB" sz="600"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10635048" y="1"/>
            <a:ext cx="1556951" cy="1168412"/>
          </a:xfrm>
          <a:prstGeom prst="rect">
            <a:avLst/>
          </a:prstGeom>
        </p:spPr>
      </p:pic>
      <p:pic>
        <p:nvPicPr>
          <p:cNvPr id="5" name="Picture 4"/>
          <p:cNvPicPr>
            <a:picLocks noChangeAspect="1"/>
          </p:cNvPicPr>
          <p:nvPr/>
        </p:nvPicPr>
        <p:blipFill rotWithShape="1">
          <a:blip r:embed="rId4"/>
          <a:srcRect r="57874"/>
          <a:stretch/>
        </p:blipFill>
        <p:spPr>
          <a:xfrm>
            <a:off x="2344543" y="6053920"/>
            <a:ext cx="2776251" cy="798645"/>
          </a:xfrm>
          <a:prstGeom prst="rect">
            <a:avLst/>
          </a:prstGeom>
        </p:spPr>
      </p:pic>
      <p:pic>
        <p:nvPicPr>
          <p:cNvPr id="6" name="Picture 5"/>
          <p:cNvPicPr>
            <a:picLocks noChangeAspect="1"/>
          </p:cNvPicPr>
          <p:nvPr/>
        </p:nvPicPr>
        <p:blipFill rotWithShape="1">
          <a:blip r:embed="rId5"/>
          <a:srcRect l="68095" t="19737" r="1048" b="16439"/>
          <a:stretch/>
        </p:blipFill>
        <p:spPr>
          <a:xfrm>
            <a:off x="8734347" y="1554864"/>
            <a:ext cx="3457652" cy="3873850"/>
          </a:xfrm>
          <a:prstGeom prst="rect">
            <a:avLst/>
          </a:prstGeom>
        </p:spPr>
      </p:pic>
      <p:pic>
        <p:nvPicPr>
          <p:cNvPr id="7" name="Picture 6"/>
          <p:cNvPicPr>
            <a:picLocks noChangeAspect="1"/>
          </p:cNvPicPr>
          <p:nvPr/>
        </p:nvPicPr>
        <p:blipFill rotWithShape="1">
          <a:blip r:embed="rId4"/>
          <a:srcRect l="54559"/>
          <a:stretch/>
        </p:blipFill>
        <p:spPr>
          <a:xfrm>
            <a:off x="5120794" y="6059355"/>
            <a:ext cx="2994728" cy="798645"/>
          </a:xfrm>
          <a:prstGeom prst="rect">
            <a:avLst/>
          </a:prstGeom>
        </p:spPr>
      </p:pic>
    </p:spTree>
    <p:extLst>
      <p:ext uri="{BB962C8B-B14F-4D97-AF65-F5344CB8AC3E}">
        <p14:creationId xmlns:p14="http://schemas.microsoft.com/office/powerpoint/2010/main" val="903749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35048" cy="1168413"/>
          </a:xfrm>
          <a:solidFill>
            <a:schemeClr val="tx1"/>
          </a:solidFill>
        </p:spPr>
        <p:txBody>
          <a:bodyPr>
            <a:normAutofit/>
          </a:bodyPr>
          <a:lstStyle/>
          <a:p>
            <a:r>
              <a:rPr lang="en-GB" sz="3600" dirty="0" smtClean="0">
                <a:solidFill>
                  <a:schemeClr val="bg1"/>
                </a:solidFill>
                <a:latin typeface="+mn-lt"/>
                <a:ea typeface="Verdana" panose="020B0604030504040204" pitchFamily="34" charset="0"/>
                <a:cs typeface="Verdana" panose="020B0604030504040204" pitchFamily="34" charset="0"/>
              </a:rPr>
              <a:t>	</a:t>
            </a:r>
            <a:r>
              <a:rPr lang="en-GB" sz="4000" dirty="0" smtClean="0">
                <a:solidFill>
                  <a:schemeClr val="bg1"/>
                </a:solidFill>
                <a:latin typeface="+mn-lt"/>
                <a:ea typeface="Verdana" panose="020B0604030504040204" pitchFamily="34" charset="0"/>
                <a:cs typeface="Verdana" panose="020B0604030504040204" pitchFamily="34" charset="0"/>
              </a:rPr>
              <a:t>How is your school involved?</a:t>
            </a:r>
            <a:endParaRPr lang="en-GB" sz="4000" dirty="0">
              <a:solidFill>
                <a:schemeClr val="bg1"/>
              </a:solidFill>
              <a:latin typeface="+mn-lt"/>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10635048" y="1"/>
            <a:ext cx="1556951" cy="1168412"/>
          </a:xfrm>
          <a:prstGeom prst="rect">
            <a:avLst/>
          </a:prstGeom>
        </p:spPr>
      </p:pic>
      <p:sp>
        <p:nvSpPr>
          <p:cNvPr id="7" name="Content Placeholder 6"/>
          <p:cNvSpPr>
            <a:spLocks noGrp="1"/>
          </p:cNvSpPr>
          <p:nvPr>
            <p:ph idx="1"/>
          </p:nvPr>
        </p:nvSpPr>
        <p:spPr>
          <a:xfrm>
            <a:off x="378823" y="1645919"/>
            <a:ext cx="8532538" cy="3997235"/>
          </a:xfrm>
        </p:spPr>
        <p:txBody>
          <a:bodyPr>
            <a:normAutofit/>
          </a:bodyPr>
          <a:lstStyle/>
          <a:p>
            <a:r>
              <a:rPr lang="en-GB" sz="2600" dirty="0" smtClean="0"/>
              <a:t>[</a:t>
            </a:r>
            <a:r>
              <a:rPr lang="en-GB" sz="2600" i="1" dirty="0" smtClean="0">
                <a:solidFill>
                  <a:srgbClr val="FF0000"/>
                </a:solidFill>
              </a:rPr>
              <a:t>insert name of school</a:t>
            </a:r>
            <a:r>
              <a:rPr lang="en-GB" sz="2600" dirty="0" smtClean="0"/>
              <a:t>] is one </a:t>
            </a:r>
            <a:r>
              <a:rPr lang="en-GB" sz="2600" dirty="0"/>
              <a:t>of three schools </a:t>
            </a:r>
            <a:r>
              <a:rPr lang="en-GB" sz="2600" dirty="0" smtClean="0"/>
              <a:t>participating in the </a:t>
            </a:r>
            <a:r>
              <a:rPr lang="en-GB" sz="2600" b="1" dirty="0" smtClean="0"/>
              <a:t>pilot study </a:t>
            </a:r>
            <a:r>
              <a:rPr lang="en-GB" sz="2600" dirty="0" smtClean="0"/>
              <a:t>of the </a:t>
            </a:r>
            <a:r>
              <a:rPr lang="en-GB" sz="2600" i="1" dirty="0" smtClean="0"/>
              <a:t>If I Were Jack</a:t>
            </a:r>
            <a:r>
              <a:rPr lang="en-GB" sz="2600" dirty="0" smtClean="0"/>
              <a:t> resource</a:t>
            </a:r>
          </a:p>
          <a:p>
            <a:endParaRPr lang="en-GB" sz="2600" dirty="0" smtClean="0"/>
          </a:p>
          <a:p>
            <a:r>
              <a:rPr lang="en-GB" sz="2600" dirty="0" smtClean="0"/>
              <a:t>The </a:t>
            </a:r>
            <a:r>
              <a:rPr lang="en-GB" sz="2600" b="1" u="sng" dirty="0" smtClean="0"/>
              <a:t>main aims</a:t>
            </a:r>
            <a:r>
              <a:rPr lang="en-GB" sz="2600" b="1" dirty="0" smtClean="0"/>
              <a:t> </a:t>
            </a:r>
            <a:r>
              <a:rPr lang="en-GB" sz="2600" dirty="0" smtClean="0"/>
              <a:t>of the pilot are to determine:</a:t>
            </a:r>
          </a:p>
          <a:p>
            <a:pPr lvl="1"/>
            <a:r>
              <a:rPr lang="en-GB" sz="2600" dirty="0" smtClean="0"/>
              <a:t>Do </a:t>
            </a:r>
            <a:r>
              <a:rPr lang="en-GB" sz="2600" b="1" dirty="0" smtClean="0"/>
              <a:t>pupils</a:t>
            </a:r>
            <a:r>
              <a:rPr lang="en-GB" sz="2600" dirty="0" smtClean="0"/>
              <a:t> </a:t>
            </a:r>
            <a:r>
              <a:rPr lang="en-GB" sz="2600" dirty="0"/>
              <a:t>understand the interactive </a:t>
            </a:r>
            <a:r>
              <a:rPr lang="en-GB" sz="2600" dirty="0" smtClean="0"/>
              <a:t>film?</a:t>
            </a:r>
          </a:p>
          <a:p>
            <a:pPr lvl="1"/>
            <a:r>
              <a:rPr lang="en-GB" sz="2600" dirty="0" smtClean="0"/>
              <a:t>Would </a:t>
            </a:r>
            <a:r>
              <a:rPr lang="en-GB" sz="2600" b="1" dirty="0" smtClean="0"/>
              <a:t>teachers</a:t>
            </a:r>
            <a:r>
              <a:rPr lang="en-GB" sz="2600" dirty="0" smtClean="0"/>
              <a:t> choose </a:t>
            </a:r>
            <a:r>
              <a:rPr lang="en-GB" sz="2600" dirty="0"/>
              <a:t>to use the interactive film </a:t>
            </a:r>
            <a:r>
              <a:rPr lang="en-GB" sz="2600" dirty="0" smtClean="0"/>
              <a:t>again? </a:t>
            </a:r>
          </a:p>
          <a:p>
            <a:pPr lvl="1"/>
            <a:r>
              <a:rPr lang="en-GB" sz="2600" dirty="0" smtClean="0"/>
              <a:t>What are </a:t>
            </a:r>
            <a:r>
              <a:rPr lang="en-GB" sz="2600" b="1" dirty="0" smtClean="0"/>
              <a:t>parents</a:t>
            </a:r>
            <a:r>
              <a:rPr lang="en-GB" sz="2600" b="1" dirty="0"/>
              <a:t>’/guardians</a:t>
            </a:r>
            <a:r>
              <a:rPr lang="en-GB" sz="2600" dirty="0"/>
              <a:t>’ views </a:t>
            </a:r>
            <a:r>
              <a:rPr lang="en-GB" sz="2600" dirty="0" smtClean="0"/>
              <a:t>about </a:t>
            </a:r>
            <a:r>
              <a:rPr lang="en-GB" sz="2600" dirty="0"/>
              <a:t>the </a:t>
            </a:r>
            <a:r>
              <a:rPr lang="en-GB" sz="2600" dirty="0" smtClean="0"/>
              <a:t>film?</a:t>
            </a:r>
          </a:p>
          <a:p>
            <a:pPr lvl="1"/>
            <a:r>
              <a:rPr lang="en-GB" sz="2600" dirty="0" smtClean="0"/>
              <a:t>How well do the researchers’ processes for collecting data from pupils, teachers and parents work? </a:t>
            </a:r>
            <a:endParaRPr lang="en-GB" dirty="0"/>
          </a:p>
          <a:p>
            <a:endParaRPr lang="en-GB" sz="2400" dirty="0"/>
          </a:p>
          <a:p>
            <a:endParaRPr lang="en-GB" dirty="0"/>
          </a:p>
        </p:txBody>
      </p:sp>
      <p:pic>
        <p:nvPicPr>
          <p:cNvPr id="8" name="Picture 7"/>
          <p:cNvPicPr>
            <a:picLocks noChangeAspect="1"/>
          </p:cNvPicPr>
          <p:nvPr/>
        </p:nvPicPr>
        <p:blipFill rotWithShape="1">
          <a:blip r:embed="rId4"/>
          <a:srcRect l="68095" t="19737" r="1048" b="16439"/>
          <a:stretch/>
        </p:blipFill>
        <p:spPr>
          <a:xfrm>
            <a:off x="8911361" y="1645919"/>
            <a:ext cx="3119529" cy="3495027"/>
          </a:xfrm>
          <a:prstGeom prst="rect">
            <a:avLst/>
          </a:prstGeom>
        </p:spPr>
      </p:pic>
      <p:sp>
        <p:nvSpPr>
          <p:cNvPr id="9" name="TextBox 8"/>
          <p:cNvSpPr txBox="1"/>
          <p:nvPr/>
        </p:nvSpPr>
        <p:spPr>
          <a:xfrm>
            <a:off x="378823" y="5674384"/>
            <a:ext cx="11656422" cy="892552"/>
          </a:xfrm>
          <a:prstGeom prst="rect">
            <a:avLst/>
          </a:prstGeom>
          <a:noFill/>
        </p:spPr>
        <p:txBody>
          <a:bodyPr wrap="square" rtlCol="0">
            <a:spAutoFit/>
          </a:bodyPr>
          <a:lstStyle/>
          <a:p>
            <a:pPr marL="216000" indent="-216000">
              <a:buFont typeface="Arial" panose="020B0604020202020204" pitchFamily="34" charset="0"/>
              <a:buChar char="•"/>
            </a:pPr>
            <a:r>
              <a:rPr lang="en-GB" sz="2600" dirty="0" smtClean="0"/>
              <a:t>Your role </a:t>
            </a:r>
            <a:r>
              <a:rPr lang="en-GB" sz="2600" dirty="0" smtClean="0"/>
              <a:t>is to deliver </a:t>
            </a:r>
            <a:r>
              <a:rPr lang="en-GB" sz="2600" i="1" dirty="0"/>
              <a:t>If I Were Jack </a:t>
            </a:r>
            <a:r>
              <a:rPr lang="en-GB" sz="2600" dirty="0"/>
              <a:t>to your Year </a:t>
            </a:r>
            <a:r>
              <a:rPr lang="en-GB" sz="2600" i="1" dirty="0">
                <a:solidFill>
                  <a:srgbClr val="FF0000"/>
                </a:solidFill>
              </a:rPr>
              <a:t>INSERT</a:t>
            </a:r>
            <a:r>
              <a:rPr lang="en-GB" sz="2600" dirty="0"/>
              <a:t> pupils </a:t>
            </a:r>
            <a:r>
              <a:rPr lang="en-GB" sz="2600" dirty="0" smtClean="0"/>
              <a:t>in the way the researchers intend.</a:t>
            </a:r>
            <a:endParaRPr lang="en-GB" sz="2600" dirty="0"/>
          </a:p>
        </p:txBody>
      </p:sp>
    </p:spTree>
    <p:extLst>
      <p:ext uri="{BB962C8B-B14F-4D97-AF65-F5344CB8AC3E}">
        <p14:creationId xmlns:p14="http://schemas.microsoft.com/office/powerpoint/2010/main" val="2270237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35048" cy="1168413"/>
          </a:xfrm>
          <a:solidFill>
            <a:schemeClr val="tx1"/>
          </a:solidFill>
        </p:spPr>
        <p:txBody>
          <a:bodyPr>
            <a:normAutofit/>
          </a:bodyPr>
          <a:lstStyle/>
          <a:p>
            <a:r>
              <a:rPr lang="en-GB" sz="4000" dirty="0" smtClean="0">
                <a:solidFill>
                  <a:schemeClr val="bg1"/>
                </a:solidFill>
                <a:latin typeface="+mn-lt"/>
                <a:ea typeface="Verdana" panose="020B0604030504040204" pitchFamily="34" charset="0"/>
                <a:cs typeface="Verdana" panose="020B0604030504040204" pitchFamily="34" charset="0"/>
              </a:rPr>
              <a:t>	</a:t>
            </a:r>
            <a:r>
              <a:rPr lang="en-GB" sz="4000" dirty="0">
                <a:solidFill>
                  <a:schemeClr val="bg1"/>
                </a:solidFill>
                <a:latin typeface="+mn-lt"/>
                <a:ea typeface="Verdana" panose="020B0604030504040204" pitchFamily="34" charset="0"/>
                <a:cs typeface="Verdana" panose="020B0604030504040204" pitchFamily="34" charset="0"/>
              </a:rPr>
              <a:t>O</a:t>
            </a:r>
            <a:r>
              <a:rPr lang="en-GB" sz="4000" dirty="0" smtClean="0">
                <a:solidFill>
                  <a:schemeClr val="bg1"/>
                </a:solidFill>
                <a:latin typeface="+mn-lt"/>
                <a:ea typeface="Verdana" panose="020B0604030504040204" pitchFamily="34" charset="0"/>
                <a:cs typeface="Verdana" panose="020B0604030504040204" pitchFamily="34" charset="0"/>
              </a:rPr>
              <a:t>bjectives </a:t>
            </a:r>
            <a:r>
              <a:rPr lang="en-GB" sz="4000" dirty="0">
                <a:solidFill>
                  <a:schemeClr val="bg1"/>
                </a:solidFill>
                <a:latin typeface="+mn-lt"/>
                <a:ea typeface="Verdana" panose="020B0604030504040204" pitchFamily="34" charset="0"/>
                <a:cs typeface="Verdana" panose="020B0604030504040204" pitchFamily="34" charset="0"/>
              </a:rPr>
              <a:t>of this session</a:t>
            </a:r>
          </a:p>
        </p:txBody>
      </p:sp>
      <p:sp>
        <p:nvSpPr>
          <p:cNvPr id="3" name="Content Placeholder 2"/>
          <p:cNvSpPr>
            <a:spLocks noGrp="1"/>
          </p:cNvSpPr>
          <p:nvPr>
            <p:ph idx="1"/>
          </p:nvPr>
        </p:nvSpPr>
        <p:spPr>
          <a:xfrm>
            <a:off x="838200" y="1502230"/>
            <a:ext cx="10515600" cy="4990010"/>
          </a:xfrm>
        </p:spPr>
        <p:txBody>
          <a:bodyPr>
            <a:normAutofit fontScale="77500" lnSpcReduction="20000"/>
          </a:bodyPr>
          <a:lstStyle/>
          <a:p>
            <a:pPr marL="0" lvl="0" indent="0">
              <a:lnSpc>
                <a:spcPct val="120000"/>
              </a:lnSpc>
              <a:spcBef>
                <a:spcPts val="400"/>
              </a:spcBef>
              <a:buNone/>
            </a:pPr>
            <a:r>
              <a:rPr lang="en-GB" sz="3100" dirty="0">
                <a:ea typeface="Verdana" panose="020B0604030504040204" pitchFamily="34" charset="0"/>
                <a:cs typeface="Verdana" panose="020B0604030504040204" pitchFamily="34" charset="0"/>
              </a:rPr>
              <a:t>I’m here </a:t>
            </a:r>
            <a:r>
              <a:rPr lang="en-GB" sz="3100" dirty="0" smtClean="0">
                <a:ea typeface="Verdana" panose="020B0604030504040204" pitchFamily="34" charset="0"/>
                <a:cs typeface="Verdana" panose="020B0604030504040204" pitchFamily="34" charset="0"/>
              </a:rPr>
              <a:t>today </a:t>
            </a:r>
            <a:r>
              <a:rPr lang="en-GB" sz="3100" dirty="0" smtClean="0">
                <a:ea typeface="Verdana" panose="020B0604030504040204" pitchFamily="34" charset="0"/>
                <a:cs typeface="Verdana" panose="020B0604030504040204" pitchFamily="34" charset="0"/>
              </a:rPr>
              <a:t>to provide:</a:t>
            </a:r>
            <a:endParaRPr lang="en-GB" sz="3100" dirty="0">
              <a:ea typeface="Verdana" panose="020B0604030504040204" pitchFamily="34" charset="0"/>
              <a:cs typeface="Verdana" panose="020B0604030504040204" pitchFamily="34" charset="0"/>
            </a:endParaRPr>
          </a:p>
          <a:p>
            <a:pPr lvl="0">
              <a:lnSpc>
                <a:spcPct val="120000"/>
              </a:lnSpc>
              <a:spcBef>
                <a:spcPts val="400"/>
              </a:spcBef>
            </a:pPr>
            <a:endParaRPr lang="en-GB" sz="3100" dirty="0">
              <a:ea typeface="Verdana" panose="020B0604030504040204" pitchFamily="34" charset="0"/>
              <a:cs typeface="Verdana" panose="020B0604030504040204" pitchFamily="34" charset="0"/>
            </a:endParaRPr>
          </a:p>
          <a:p>
            <a:pPr lvl="0" algn="just">
              <a:lnSpc>
                <a:spcPct val="120000"/>
              </a:lnSpc>
              <a:spcBef>
                <a:spcPts val="400"/>
              </a:spcBef>
            </a:pPr>
            <a:r>
              <a:rPr lang="en-GB" sz="3100" dirty="0" smtClean="0">
                <a:ea typeface="Verdana" panose="020B0604030504040204" pitchFamily="34" charset="0"/>
                <a:cs typeface="Verdana" panose="020B0604030504040204" pitchFamily="34" charset="0"/>
              </a:rPr>
              <a:t>An </a:t>
            </a:r>
            <a:r>
              <a:rPr lang="en-GB" sz="3100" dirty="0">
                <a:ea typeface="Verdana" panose="020B0604030504040204" pitchFamily="34" charset="0"/>
                <a:cs typeface="Verdana" panose="020B0604030504040204" pitchFamily="34" charset="0"/>
              </a:rPr>
              <a:t>overview of </a:t>
            </a:r>
            <a:r>
              <a:rPr lang="en-GB" sz="3100" dirty="0" smtClean="0">
                <a:ea typeface="Verdana" panose="020B0604030504040204" pitchFamily="34" charset="0"/>
                <a:cs typeface="Verdana" panose="020B0604030504040204" pitchFamily="34" charset="0"/>
              </a:rPr>
              <a:t>the </a:t>
            </a:r>
            <a:r>
              <a:rPr lang="en-GB" sz="3100" i="1" dirty="0" smtClean="0">
                <a:ea typeface="Verdana" panose="020B0604030504040204" pitchFamily="34" charset="0"/>
                <a:cs typeface="Verdana" panose="020B0604030504040204" pitchFamily="34" charset="0"/>
              </a:rPr>
              <a:t>If </a:t>
            </a:r>
            <a:r>
              <a:rPr lang="en-GB" sz="3100" i="1" dirty="0">
                <a:ea typeface="Verdana" panose="020B0604030504040204" pitchFamily="34" charset="0"/>
                <a:cs typeface="Verdana" panose="020B0604030504040204" pitchFamily="34" charset="0"/>
              </a:rPr>
              <a:t>I Were </a:t>
            </a:r>
            <a:r>
              <a:rPr lang="en-GB" sz="3100" i="1" dirty="0" smtClean="0">
                <a:ea typeface="Verdana" panose="020B0604030504040204" pitchFamily="34" charset="0"/>
                <a:cs typeface="Verdana" panose="020B0604030504040204" pitchFamily="34" charset="0"/>
              </a:rPr>
              <a:t>Jack </a:t>
            </a:r>
            <a:r>
              <a:rPr lang="en-GB" sz="3100" dirty="0" smtClean="0">
                <a:ea typeface="Verdana" panose="020B0604030504040204" pitchFamily="34" charset="0"/>
                <a:cs typeface="Verdana" panose="020B0604030504040204" pitchFamily="34" charset="0"/>
              </a:rPr>
              <a:t>resource, </a:t>
            </a:r>
            <a:r>
              <a:rPr lang="en-GB" sz="3100" dirty="0">
                <a:ea typeface="Verdana" panose="020B0604030504040204" pitchFamily="34" charset="0"/>
                <a:cs typeface="Verdana" panose="020B0604030504040204" pitchFamily="34" charset="0"/>
              </a:rPr>
              <a:t>its </a:t>
            </a:r>
            <a:r>
              <a:rPr lang="en-GB" sz="3100" dirty="0" smtClean="0">
                <a:ea typeface="Verdana" panose="020B0604030504040204" pitchFamily="34" charset="0"/>
                <a:cs typeface="Verdana" panose="020B0604030504040204" pitchFamily="34" charset="0"/>
              </a:rPr>
              <a:t>key messages and educational objectives; </a:t>
            </a:r>
            <a:endParaRPr lang="en-GB" sz="3100" dirty="0">
              <a:ea typeface="Verdana" panose="020B0604030504040204" pitchFamily="34" charset="0"/>
              <a:cs typeface="Verdana" panose="020B0604030504040204" pitchFamily="34" charset="0"/>
            </a:endParaRPr>
          </a:p>
          <a:p>
            <a:pPr marL="0" lvl="0" indent="0" algn="just">
              <a:lnSpc>
                <a:spcPct val="120000"/>
              </a:lnSpc>
              <a:spcBef>
                <a:spcPts val="400"/>
              </a:spcBef>
              <a:buNone/>
            </a:pPr>
            <a:endParaRPr lang="en-GB" sz="3100" dirty="0">
              <a:ea typeface="Verdana" panose="020B0604030504040204" pitchFamily="34" charset="0"/>
              <a:cs typeface="Verdana" panose="020B0604030504040204" pitchFamily="34" charset="0"/>
            </a:endParaRPr>
          </a:p>
          <a:p>
            <a:pPr lvl="0" algn="just">
              <a:lnSpc>
                <a:spcPct val="120000"/>
              </a:lnSpc>
              <a:spcBef>
                <a:spcPts val="400"/>
              </a:spcBef>
            </a:pPr>
            <a:r>
              <a:rPr lang="en-GB" sz="3100" dirty="0" smtClean="0">
                <a:ea typeface="Verdana" panose="020B0604030504040204" pitchFamily="34" charset="0"/>
                <a:cs typeface="Verdana" panose="020B0604030504040204" pitchFamily="34" charset="0"/>
              </a:rPr>
              <a:t>A </a:t>
            </a:r>
            <a:r>
              <a:rPr lang="en-GB" sz="3100" dirty="0">
                <a:ea typeface="Verdana" panose="020B0604030504040204" pitchFamily="34" charset="0"/>
                <a:cs typeface="Verdana" panose="020B0604030504040204" pitchFamily="34" charset="0"/>
              </a:rPr>
              <a:t>brief demonstration of the </a:t>
            </a:r>
            <a:r>
              <a:rPr lang="en-GB" sz="3100" dirty="0" smtClean="0">
                <a:ea typeface="Verdana" panose="020B0604030504040204" pitchFamily="34" charset="0"/>
                <a:cs typeface="Verdana" panose="020B0604030504040204" pitchFamily="34" charset="0"/>
              </a:rPr>
              <a:t>film;</a:t>
            </a:r>
            <a:endParaRPr lang="en-GB" sz="3100" dirty="0">
              <a:ea typeface="Verdana" panose="020B0604030504040204" pitchFamily="34" charset="0"/>
              <a:cs typeface="Verdana" panose="020B0604030504040204" pitchFamily="34" charset="0"/>
            </a:endParaRPr>
          </a:p>
          <a:p>
            <a:pPr lvl="0" algn="just">
              <a:lnSpc>
                <a:spcPct val="120000"/>
              </a:lnSpc>
              <a:spcBef>
                <a:spcPts val="400"/>
              </a:spcBef>
            </a:pPr>
            <a:endParaRPr lang="en-GB" sz="3100" dirty="0">
              <a:ea typeface="Verdana" panose="020B0604030504040204" pitchFamily="34" charset="0"/>
              <a:cs typeface="Verdana" panose="020B0604030504040204" pitchFamily="34" charset="0"/>
            </a:endParaRPr>
          </a:p>
          <a:p>
            <a:pPr lvl="0" algn="just">
              <a:lnSpc>
                <a:spcPct val="120000"/>
              </a:lnSpc>
              <a:spcBef>
                <a:spcPts val="400"/>
              </a:spcBef>
            </a:pPr>
            <a:r>
              <a:rPr lang="en-GB" sz="3100" dirty="0" smtClean="0">
                <a:ea typeface="Verdana" panose="020B0604030504040204" pitchFamily="34" charset="0"/>
                <a:cs typeface="Verdana" panose="020B0604030504040204" pitchFamily="34" charset="0"/>
              </a:rPr>
              <a:t>An </a:t>
            </a:r>
            <a:r>
              <a:rPr lang="en-GB" sz="3100" dirty="0">
                <a:ea typeface="Verdana" panose="020B0604030504040204" pitchFamily="34" charset="0"/>
                <a:cs typeface="Verdana" panose="020B0604030504040204" pitchFamily="34" charset="0"/>
              </a:rPr>
              <a:t>overview of the classroom activities and materials; </a:t>
            </a:r>
          </a:p>
          <a:p>
            <a:pPr marL="0" lvl="0" indent="0" algn="just">
              <a:lnSpc>
                <a:spcPct val="120000"/>
              </a:lnSpc>
              <a:spcBef>
                <a:spcPts val="400"/>
              </a:spcBef>
              <a:buNone/>
            </a:pPr>
            <a:endParaRPr lang="en-GB" sz="3100" dirty="0">
              <a:ea typeface="Verdana" panose="020B0604030504040204" pitchFamily="34" charset="0"/>
              <a:cs typeface="Verdana" panose="020B0604030504040204" pitchFamily="34" charset="0"/>
            </a:endParaRPr>
          </a:p>
          <a:p>
            <a:pPr lvl="0" algn="just">
              <a:lnSpc>
                <a:spcPct val="120000"/>
              </a:lnSpc>
              <a:spcBef>
                <a:spcPts val="400"/>
              </a:spcBef>
            </a:pPr>
            <a:r>
              <a:rPr lang="en-GB" sz="3100" dirty="0" smtClean="0">
                <a:ea typeface="Verdana" panose="020B0604030504040204" pitchFamily="34" charset="0"/>
                <a:cs typeface="Verdana" panose="020B0604030504040204" pitchFamily="34" charset="0"/>
              </a:rPr>
              <a:t>Guidance </a:t>
            </a:r>
            <a:r>
              <a:rPr lang="en-GB" sz="3100" dirty="0">
                <a:ea typeface="Verdana" panose="020B0604030504040204" pitchFamily="34" charset="0"/>
                <a:cs typeface="Verdana" panose="020B0604030504040204" pitchFamily="34" charset="0"/>
              </a:rPr>
              <a:t>on </a:t>
            </a:r>
            <a:r>
              <a:rPr lang="en-GB" sz="3100" dirty="0" smtClean="0">
                <a:ea typeface="Verdana" panose="020B0604030504040204" pitchFamily="34" charset="0"/>
                <a:cs typeface="Verdana" panose="020B0604030504040204" pitchFamily="34" charset="0"/>
              </a:rPr>
              <a:t>how the resource should be delivered;</a:t>
            </a:r>
            <a:endParaRPr lang="en-GB" sz="3100" dirty="0">
              <a:ea typeface="Verdana" panose="020B0604030504040204" pitchFamily="34" charset="0"/>
              <a:cs typeface="Verdana" panose="020B0604030504040204" pitchFamily="34" charset="0"/>
            </a:endParaRPr>
          </a:p>
          <a:p>
            <a:pPr marL="0" lvl="0" indent="0" algn="just">
              <a:lnSpc>
                <a:spcPct val="120000"/>
              </a:lnSpc>
              <a:spcBef>
                <a:spcPts val="400"/>
              </a:spcBef>
              <a:buNone/>
            </a:pPr>
            <a:endParaRPr lang="en-GB" sz="3100" dirty="0">
              <a:ea typeface="Verdana" panose="020B0604030504040204" pitchFamily="34" charset="0"/>
              <a:cs typeface="Verdana" panose="020B0604030504040204" pitchFamily="34" charset="0"/>
            </a:endParaRPr>
          </a:p>
          <a:p>
            <a:pPr lvl="0" algn="just">
              <a:lnSpc>
                <a:spcPct val="120000"/>
              </a:lnSpc>
              <a:spcBef>
                <a:spcPts val="400"/>
              </a:spcBef>
            </a:pPr>
            <a:r>
              <a:rPr lang="en-GB" sz="3100" dirty="0" smtClean="0">
                <a:ea typeface="Verdana" panose="020B0604030504040204" pitchFamily="34" charset="0"/>
                <a:cs typeface="Verdana" panose="020B0604030504040204" pitchFamily="34" charset="0"/>
              </a:rPr>
              <a:t>Clarification and answer questions.</a:t>
            </a:r>
            <a:endParaRPr lang="en-GB" sz="3100" dirty="0">
              <a:ea typeface="Verdana" panose="020B0604030504040204" pitchFamily="34" charset="0"/>
              <a:cs typeface="Verdana" panose="020B0604030504040204" pitchFamily="34" charset="0"/>
            </a:endParaRPr>
          </a:p>
          <a:p>
            <a:pPr algn="just"/>
            <a:endParaRPr lang="en-GB" dirty="0"/>
          </a:p>
        </p:txBody>
      </p:sp>
      <p:pic>
        <p:nvPicPr>
          <p:cNvPr id="4" name="Picture 3"/>
          <p:cNvPicPr>
            <a:picLocks noChangeAspect="1"/>
          </p:cNvPicPr>
          <p:nvPr/>
        </p:nvPicPr>
        <p:blipFill>
          <a:blip r:embed="rId3"/>
          <a:stretch>
            <a:fillRect/>
          </a:stretch>
        </p:blipFill>
        <p:spPr>
          <a:xfrm>
            <a:off x="10635048" y="1"/>
            <a:ext cx="1556951" cy="1168412"/>
          </a:xfrm>
          <a:prstGeom prst="rect">
            <a:avLst/>
          </a:prstGeom>
        </p:spPr>
      </p:pic>
    </p:spTree>
    <p:extLst>
      <p:ext uri="{BB962C8B-B14F-4D97-AF65-F5344CB8AC3E}">
        <p14:creationId xmlns:p14="http://schemas.microsoft.com/office/powerpoint/2010/main" val="1062081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35048" cy="1168413"/>
          </a:xfrm>
          <a:solidFill>
            <a:schemeClr val="tx1"/>
          </a:solidFill>
        </p:spPr>
        <p:txBody>
          <a:bodyPr>
            <a:normAutofit/>
          </a:bodyPr>
          <a:lstStyle/>
          <a:p>
            <a:r>
              <a:rPr lang="en-GB" sz="4000" i="1" dirty="0" smtClean="0">
                <a:solidFill>
                  <a:schemeClr val="bg1"/>
                </a:solidFill>
                <a:latin typeface="+mn-lt"/>
                <a:ea typeface="Verdana" panose="020B0604030504040204" pitchFamily="34" charset="0"/>
                <a:cs typeface="Verdana" panose="020B0604030504040204" pitchFamily="34" charset="0"/>
              </a:rPr>
              <a:t>	</a:t>
            </a:r>
            <a:r>
              <a:rPr lang="en-GB" sz="4000" dirty="0">
                <a:solidFill>
                  <a:schemeClr val="bg1"/>
                </a:solidFill>
                <a:ea typeface="Verdana" panose="020B0604030504040204" pitchFamily="34" charset="0"/>
                <a:cs typeface="Verdana" panose="020B0604030504040204" pitchFamily="34" charset="0"/>
              </a:rPr>
              <a:t>What is the </a:t>
            </a:r>
            <a:r>
              <a:rPr lang="en-GB" sz="4000" i="1" dirty="0">
                <a:solidFill>
                  <a:schemeClr val="bg1"/>
                </a:solidFill>
                <a:ea typeface="Verdana" panose="020B0604030504040204" pitchFamily="34" charset="0"/>
                <a:cs typeface="Verdana" panose="020B0604030504040204" pitchFamily="34" charset="0"/>
              </a:rPr>
              <a:t>If I Were Jack </a:t>
            </a:r>
            <a:r>
              <a:rPr lang="en-GB" sz="4000" dirty="0">
                <a:solidFill>
                  <a:schemeClr val="bg1"/>
                </a:solidFill>
                <a:ea typeface="Verdana" panose="020B0604030504040204" pitchFamily="34" charset="0"/>
                <a:cs typeface="Verdana" panose="020B0604030504040204" pitchFamily="34" charset="0"/>
              </a:rPr>
              <a:t>resource?</a:t>
            </a:r>
            <a:endParaRPr lang="en-GB" sz="4000" dirty="0">
              <a:solidFill>
                <a:schemeClr val="bg1"/>
              </a:solidFill>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338584" y="1472317"/>
            <a:ext cx="8074939" cy="5594688"/>
          </a:xfrm>
        </p:spPr>
        <p:txBody>
          <a:bodyPr>
            <a:noAutofit/>
          </a:bodyPr>
          <a:lstStyle/>
          <a:p>
            <a:pPr algn="just"/>
            <a:r>
              <a:rPr lang="en-GB" sz="2400" dirty="0" smtClean="0"/>
              <a:t>The </a:t>
            </a:r>
            <a:r>
              <a:rPr lang="en-GB" sz="2400" b="1" dirty="0" smtClean="0"/>
              <a:t>interactive film</a:t>
            </a:r>
            <a:r>
              <a:rPr lang="en-GB" sz="2400" b="1" dirty="0" smtClean="0"/>
              <a:t> </a:t>
            </a:r>
            <a:r>
              <a:rPr lang="en-GB" sz="2400" dirty="0" smtClean="0"/>
              <a:t>tells </a:t>
            </a:r>
            <a:r>
              <a:rPr lang="en-GB" sz="2400" dirty="0"/>
              <a:t>the story of </a:t>
            </a:r>
            <a:r>
              <a:rPr lang="en-GB" sz="2400" dirty="0" smtClean="0"/>
              <a:t>Jack, </a:t>
            </a:r>
            <a:r>
              <a:rPr lang="en-GB" sz="2400" dirty="0" smtClean="0"/>
              <a:t>a teenager who </a:t>
            </a:r>
            <a:r>
              <a:rPr lang="en-GB" sz="2400" dirty="0"/>
              <a:t>has just found out that his girlfriend Emma is unexpectedly pregnant</a:t>
            </a:r>
            <a:r>
              <a:rPr lang="en-GB" sz="2400" dirty="0" smtClean="0"/>
              <a:t>.</a:t>
            </a:r>
          </a:p>
          <a:p>
            <a:pPr algn="just"/>
            <a:endParaRPr lang="en-GB" sz="2400" dirty="0" smtClean="0"/>
          </a:p>
          <a:p>
            <a:pPr>
              <a:spcBef>
                <a:spcPts val="300"/>
              </a:spcBef>
            </a:pPr>
            <a:r>
              <a:rPr lang="en-GB" sz="2400" b="1" dirty="0" smtClean="0"/>
              <a:t>Addresses </a:t>
            </a:r>
            <a:r>
              <a:rPr lang="en-GB" sz="2400" b="1" dirty="0"/>
              <a:t>the longstanding neglect of teenage men </a:t>
            </a:r>
            <a:r>
              <a:rPr lang="en-GB" sz="2400" b="1" dirty="0" smtClean="0"/>
              <a:t>in </a:t>
            </a:r>
            <a:r>
              <a:rPr lang="en-GB" sz="2400" b="1" dirty="0"/>
              <a:t>relation to </a:t>
            </a:r>
            <a:r>
              <a:rPr lang="en-GB" sz="2400" b="1" dirty="0" smtClean="0"/>
              <a:t>pregnancy </a:t>
            </a:r>
            <a:r>
              <a:rPr lang="en-GB" sz="2400" b="1" dirty="0"/>
              <a:t>education</a:t>
            </a:r>
            <a:r>
              <a:rPr lang="en-GB" sz="2400" dirty="0"/>
              <a:t>, yet also encourages reflection and </a:t>
            </a:r>
            <a:r>
              <a:rPr lang="en-GB" sz="2400" dirty="0" smtClean="0"/>
              <a:t>discussion </a:t>
            </a:r>
            <a:r>
              <a:rPr lang="en-GB" sz="2400" dirty="0"/>
              <a:t>among teenage </a:t>
            </a:r>
            <a:r>
              <a:rPr lang="en-GB" sz="2400" dirty="0" smtClean="0"/>
              <a:t>women.</a:t>
            </a:r>
          </a:p>
          <a:p>
            <a:pPr>
              <a:spcBef>
                <a:spcPts val="300"/>
              </a:spcBef>
            </a:pPr>
            <a:endParaRPr lang="en-GB" sz="2400" b="1" dirty="0"/>
          </a:p>
          <a:p>
            <a:pPr>
              <a:spcBef>
                <a:spcPts val="300"/>
              </a:spcBef>
            </a:pPr>
            <a:r>
              <a:rPr lang="en-GB" sz="2400" b="1" dirty="0"/>
              <a:t>S</a:t>
            </a:r>
            <a:r>
              <a:rPr lang="en-GB" sz="2400" b="1" dirty="0" smtClean="0"/>
              <a:t>uitable </a:t>
            </a:r>
            <a:r>
              <a:rPr lang="en-GB" sz="2400" b="1" dirty="0"/>
              <a:t>for use in same-sex and mixed-sex classrooms</a:t>
            </a:r>
            <a:r>
              <a:rPr lang="en-GB" sz="2400" dirty="0"/>
              <a:t>.</a:t>
            </a:r>
          </a:p>
          <a:p>
            <a:endParaRPr lang="en-GB" sz="2400" dirty="0"/>
          </a:p>
          <a:p>
            <a:pPr>
              <a:spcBef>
                <a:spcPts val="300"/>
              </a:spcBef>
            </a:pPr>
            <a:r>
              <a:rPr lang="en-GB" sz="2400" b="1" dirty="0" smtClean="0"/>
              <a:t>Based on best available theory and evidence about what works</a:t>
            </a:r>
            <a:r>
              <a:rPr lang="en-GB" sz="2400" dirty="0" smtClean="0"/>
              <a:t> in attempting to decrease unintended pregnancy among teenagers.</a:t>
            </a:r>
            <a:endParaRPr lang="en-GB" sz="2400" dirty="0"/>
          </a:p>
          <a:p>
            <a:pPr algn="just"/>
            <a:endParaRPr lang="en-GB" sz="2600" dirty="0"/>
          </a:p>
        </p:txBody>
      </p:sp>
      <p:pic>
        <p:nvPicPr>
          <p:cNvPr id="4" name="Picture 3"/>
          <p:cNvPicPr>
            <a:picLocks noChangeAspect="1"/>
          </p:cNvPicPr>
          <p:nvPr/>
        </p:nvPicPr>
        <p:blipFill>
          <a:blip r:embed="rId3"/>
          <a:stretch>
            <a:fillRect/>
          </a:stretch>
        </p:blipFill>
        <p:spPr>
          <a:xfrm>
            <a:off x="10635048" y="1"/>
            <a:ext cx="1556951" cy="11684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832"/>
            <a:ext cx="2916251" cy="194416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0" y="1168412"/>
            <a:ext cx="2896293" cy="193086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982972"/>
            <a:ext cx="2896289" cy="1930860"/>
          </a:xfrm>
          <a:prstGeom prst="rect">
            <a:avLst/>
          </a:prstGeom>
        </p:spPr>
      </p:pic>
    </p:spTree>
    <p:extLst>
      <p:ext uri="{BB962C8B-B14F-4D97-AF65-F5344CB8AC3E}">
        <p14:creationId xmlns:p14="http://schemas.microsoft.com/office/powerpoint/2010/main" val="2972865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35048" cy="1168413"/>
          </a:xfrm>
          <a:solidFill>
            <a:schemeClr val="tx1"/>
          </a:solidFill>
        </p:spPr>
        <p:txBody>
          <a:bodyPr>
            <a:normAutofit/>
          </a:bodyPr>
          <a:lstStyle/>
          <a:p>
            <a:r>
              <a:rPr lang="en-GB" sz="4000" i="1" dirty="0" smtClean="0">
                <a:solidFill>
                  <a:schemeClr val="bg1"/>
                </a:solidFill>
                <a:latin typeface="+mn-lt"/>
                <a:ea typeface="Verdana" panose="020B0604030504040204" pitchFamily="34" charset="0"/>
                <a:cs typeface="Verdana" panose="020B0604030504040204" pitchFamily="34" charset="0"/>
              </a:rPr>
              <a:t>	If </a:t>
            </a:r>
            <a:r>
              <a:rPr lang="en-GB" sz="4000" i="1" dirty="0">
                <a:solidFill>
                  <a:schemeClr val="bg1"/>
                </a:solidFill>
                <a:latin typeface="+mn-lt"/>
                <a:ea typeface="Verdana" panose="020B0604030504040204" pitchFamily="34" charset="0"/>
                <a:cs typeface="Verdana" panose="020B0604030504040204" pitchFamily="34" charset="0"/>
              </a:rPr>
              <a:t>I Were </a:t>
            </a:r>
            <a:r>
              <a:rPr lang="en-GB" sz="4000" i="1" dirty="0" smtClean="0">
                <a:solidFill>
                  <a:schemeClr val="bg1"/>
                </a:solidFill>
                <a:latin typeface="+mn-lt"/>
                <a:ea typeface="Verdana" panose="020B0604030504040204" pitchFamily="34" charset="0"/>
                <a:cs typeface="Verdana" panose="020B0604030504040204" pitchFamily="34" charset="0"/>
              </a:rPr>
              <a:t>Jack</a:t>
            </a:r>
            <a:r>
              <a:rPr lang="en-GB" sz="4000" dirty="0" smtClean="0">
                <a:solidFill>
                  <a:schemeClr val="bg1"/>
                </a:solidFill>
                <a:latin typeface="+mn-lt"/>
                <a:ea typeface="Verdana" panose="020B0604030504040204" pitchFamily="34" charset="0"/>
                <a:cs typeface="Verdana" panose="020B0604030504040204" pitchFamily="34" charset="0"/>
              </a:rPr>
              <a:t>: </a:t>
            </a:r>
            <a:r>
              <a:rPr lang="en-GB" sz="4000" dirty="0" smtClean="0">
                <a:solidFill>
                  <a:schemeClr val="bg1"/>
                </a:solidFill>
                <a:latin typeface="+mn-lt"/>
                <a:ea typeface="Verdana" panose="020B0604030504040204" pitchFamily="34" charset="0"/>
                <a:cs typeface="Verdana" panose="020B0604030504040204" pitchFamily="34" charset="0"/>
              </a:rPr>
              <a:t>Key messages</a:t>
            </a:r>
            <a:endParaRPr lang="en-GB" sz="4000" dirty="0">
              <a:solidFill>
                <a:schemeClr val="bg1"/>
              </a:solidFill>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50627" y="1476104"/>
            <a:ext cx="11244944" cy="5381896"/>
          </a:xfrm>
        </p:spPr>
        <p:txBody>
          <a:bodyPr>
            <a:normAutofit fontScale="92500" lnSpcReduction="10000"/>
          </a:bodyPr>
          <a:lstStyle/>
          <a:p>
            <a:pPr>
              <a:spcAft>
                <a:spcPts val="600"/>
              </a:spcAft>
            </a:pPr>
            <a:r>
              <a:rPr lang="en-GB" sz="2600" dirty="0" smtClean="0"/>
              <a:t>Relationships</a:t>
            </a:r>
            <a:r>
              <a:rPr lang="en-GB" sz="2600" dirty="0"/>
              <a:t>, sex and pregnancy can be positive experiences when they are mutually consensual and </a:t>
            </a:r>
            <a:r>
              <a:rPr lang="en-GB" sz="2600" dirty="0" smtClean="0"/>
              <a:t>an individual is </a:t>
            </a:r>
            <a:r>
              <a:rPr lang="en-GB" sz="2600" dirty="0"/>
              <a:t>prepared and ready for </a:t>
            </a:r>
            <a:r>
              <a:rPr lang="en-GB" sz="2600" dirty="0" smtClean="0"/>
              <a:t>them;</a:t>
            </a:r>
            <a:endParaRPr lang="en-GB" sz="2600" dirty="0"/>
          </a:p>
          <a:p>
            <a:pPr>
              <a:spcAft>
                <a:spcPts val="600"/>
              </a:spcAft>
            </a:pPr>
            <a:r>
              <a:rPr lang="en-GB" sz="2600" dirty="0" smtClean="0"/>
              <a:t>Young men, as well as young women, have roles and responsibilities with respect to relationships, sex and pregnancy;</a:t>
            </a:r>
          </a:p>
          <a:p>
            <a:pPr>
              <a:spcAft>
                <a:spcPts val="600"/>
              </a:spcAft>
            </a:pPr>
            <a:r>
              <a:rPr lang="en-GB" sz="2600" dirty="0"/>
              <a:t>With the correct </a:t>
            </a:r>
            <a:r>
              <a:rPr lang="en-GB" sz="2600" dirty="0" smtClean="0"/>
              <a:t>skills and knowledge, </a:t>
            </a:r>
            <a:r>
              <a:rPr lang="en-GB" sz="2600" dirty="0"/>
              <a:t>young men and women can make safe and responsible decisions in relation to relationships, sex and pregnancy;</a:t>
            </a:r>
          </a:p>
          <a:p>
            <a:pPr>
              <a:spcAft>
                <a:spcPts val="600"/>
              </a:spcAft>
            </a:pPr>
            <a:r>
              <a:rPr lang="en-GB" sz="2600" dirty="0" smtClean="0"/>
              <a:t>Unintended pregnancy can be a stressful experience for some people that may involve difficult decisions and potentially challenging outcomes;</a:t>
            </a:r>
          </a:p>
          <a:p>
            <a:pPr>
              <a:spcAft>
                <a:spcPts val="600"/>
              </a:spcAft>
            </a:pPr>
            <a:r>
              <a:rPr lang="en-GB" sz="2600" dirty="0" smtClean="0"/>
              <a:t>It is important for young people to consider their personal </a:t>
            </a:r>
            <a:r>
              <a:rPr lang="en-GB" sz="2600" dirty="0" smtClean="0"/>
              <a:t>values </a:t>
            </a:r>
            <a:r>
              <a:rPr lang="en-GB" sz="2600" dirty="0"/>
              <a:t>and beliefs </a:t>
            </a:r>
            <a:r>
              <a:rPr lang="en-GB" sz="2600" dirty="0" smtClean="0"/>
              <a:t>regarding relationships</a:t>
            </a:r>
            <a:r>
              <a:rPr lang="en-GB" sz="2600" dirty="0"/>
              <a:t>, sex and pregnancy and </a:t>
            </a:r>
            <a:r>
              <a:rPr lang="en-GB" sz="2600" dirty="0" smtClean="0"/>
              <a:t>to make a plan for positive experiences that are in line with these;</a:t>
            </a:r>
          </a:p>
          <a:p>
            <a:pPr>
              <a:spcAft>
                <a:spcPts val="600"/>
              </a:spcAft>
            </a:pPr>
            <a:r>
              <a:rPr lang="en-GB" sz="2600" dirty="0" smtClean="0"/>
              <a:t>Confidential and impartial support and information is available locally and online for young people in relation to all aspects of their sexual health.</a:t>
            </a:r>
            <a:endParaRPr lang="en-GB" sz="2600" dirty="0"/>
          </a:p>
          <a:p>
            <a:endParaRPr lang="en-GB" dirty="0"/>
          </a:p>
        </p:txBody>
      </p:sp>
      <p:pic>
        <p:nvPicPr>
          <p:cNvPr id="4" name="Picture 3"/>
          <p:cNvPicPr>
            <a:picLocks noChangeAspect="1"/>
          </p:cNvPicPr>
          <p:nvPr/>
        </p:nvPicPr>
        <p:blipFill>
          <a:blip r:embed="rId3"/>
          <a:stretch>
            <a:fillRect/>
          </a:stretch>
        </p:blipFill>
        <p:spPr>
          <a:xfrm>
            <a:off x="10635048" y="1"/>
            <a:ext cx="1556951" cy="1168412"/>
          </a:xfrm>
          <a:prstGeom prst="rect">
            <a:avLst/>
          </a:prstGeom>
        </p:spPr>
      </p:pic>
    </p:spTree>
    <p:extLst>
      <p:ext uri="{BB962C8B-B14F-4D97-AF65-F5344CB8AC3E}">
        <p14:creationId xmlns:p14="http://schemas.microsoft.com/office/powerpoint/2010/main" val="2202671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35048" cy="1168413"/>
          </a:xfrm>
          <a:solidFill>
            <a:schemeClr val="tx1"/>
          </a:solidFill>
        </p:spPr>
        <p:txBody>
          <a:bodyPr>
            <a:normAutofit/>
          </a:bodyPr>
          <a:lstStyle/>
          <a:p>
            <a:r>
              <a:rPr lang="en-GB" sz="4000" i="1" dirty="0" smtClean="0">
                <a:solidFill>
                  <a:schemeClr val="bg1"/>
                </a:solidFill>
                <a:latin typeface="+mn-lt"/>
                <a:ea typeface="Verdana" panose="020B0604030504040204" pitchFamily="34" charset="0"/>
                <a:cs typeface="Verdana" panose="020B0604030504040204" pitchFamily="34" charset="0"/>
              </a:rPr>
              <a:t>	If </a:t>
            </a:r>
            <a:r>
              <a:rPr lang="en-GB" sz="4000" i="1" dirty="0">
                <a:solidFill>
                  <a:schemeClr val="bg1"/>
                </a:solidFill>
                <a:latin typeface="+mn-lt"/>
                <a:ea typeface="Verdana" panose="020B0604030504040204" pitchFamily="34" charset="0"/>
                <a:cs typeface="Verdana" panose="020B0604030504040204" pitchFamily="34" charset="0"/>
              </a:rPr>
              <a:t>I Were </a:t>
            </a:r>
            <a:r>
              <a:rPr lang="en-GB" sz="4000" i="1" dirty="0" smtClean="0">
                <a:solidFill>
                  <a:schemeClr val="bg1"/>
                </a:solidFill>
                <a:latin typeface="+mn-lt"/>
                <a:ea typeface="Verdana" panose="020B0604030504040204" pitchFamily="34" charset="0"/>
                <a:cs typeface="Verdana" panose="020B0604030504040204" pitchFamily="34" charset="0"/>
              </a:rPr>
              <a:t>Jack</a:t>
            </a:r>
            <a:r>
              <a:rPr lang="en-GB" sz="4000" dirty="0" smtClean="0">
                <a:solidFill>
                  <a:schemeClr val="bg1"/>
                </a:solidFill>
                <a:latin typeface="+mn-lt"/>
                <a:ea typeface="Verdana" panose="020B0604030504040204" pitchFamily="34" charset="0"/>
                <a:cs typeface="Verdana" panose="020B0604030504040204" pitchFamily="34" charset="0"/>
              </a:rPr>
              <a:t>: Ethos</a:t>
            </a:r>
            <a:endParaRPr lang="en-GB" sz="4000" dirty="0">
              <a:solidFill>
                <a:schemeClr val="bg1"/>
              </a:solidFill>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213463" y="1360063"/>
            <a:ext cx="8621485" cy="5176678"/>
          </a:xfrm>
        </p:spPr>
        <p:txBody>
          <a:bodyPr>
            <a:noAutofit/>
          </a:bodyPr>
          <a:lstStyle/>
          <a:p>
            <a:pPr algn="just"/>
            <a:r>
              <a:rPr lang="en-GB" sz="2400" b="1" dirty="0" smtClean="0"/>
              <a:t>Encourages </a:t>
            </a:r>
            <a:r>
              <a:rPr lang="en-GB" sz="2400" b="1" dirty="0"/>
              <a:t>discussion of various options </a:t>
            </a:r>
            <a:r>
              <a:rPr lang="en-GB" sz="2400" dirty="0"/>
              <a:t>that may be open to a young person if they experience an unintended pregnancy (i.e. keeping the baby, adoption and abortion) with no suggestion that any </a:t>
            </a:r>
            <a:r>
              <a:rPr lang="en-GB" sz="2400" dirty="0" smtClean="0"/>
              <a:t>of </a:t>
            </a:r>
            <a:r>
              <a:rPr lang="en-GB" sz="2400" dirty="0"/>
              <a:t>these options is </a:t>
            </a:r>
            <a:r>
              <a:rPr lang="en-GB" sz="2400" dirty="0" smtClean="0"/>
              <a:t>preferable.</a:t>
            </a:r>
          </a:p>
          <a:p>
            <a:pPr algn="just"/>
            <a:endParaRPr lang="en-GB" sz="2400" dirty="0"/>
          </a:p>
          <a:p>
            <a:pPr algn="just"/>
            <a:r>
              <a:rPr lang="en-GB" sz="2400" b="1" dirty="0"/>
              <a:t>Directs viewers to consider all of the options and their potential outcomes</a:t>
            </a:r>
            <a:r>
              <a:rPr lang="en-GB" sz="2400" dirty="0"/>
              <a:t>, thereby encouraging reflection on how their decision might be affected by their </a:t>
            </a:r>
            <a:r>
              <a:rPr lang="en-GB" sz="2400" b="1" dirty="0"/>
              <a:t>own individual values</a:t>
            </a:r>
            <a:r>
              <a:rPr lang="en-GB" sz="2400" dirty="0" smtClean="0"/>
              <a:t>.</a:t>
            </a:r>
          </a:p>
          <a:p>
            <a:pPr marL="0" indent="0" algn="just">
              <a:buNone/>
            </a:pPr>
            <a:r>
              <a:rPr lang="en-GB" sz="2400" dirty="0" smtClean="0"/>
              <a:t> </a:t>
            </a:r>
            <a:endParaRPr lang="en-GB" sz="2400" dirty="0"/>
          </a:p>
          <a:p>
            <a:pPr marL="171450" lvl="0" indent="-171450" algn="just">
              <a:lnSpc>
                <a:spcPct val="100000"/>
              </a:lnSpc>
              <a:spcBef>
                <a:spcPts val="0"/>
              </a:spcBef>
              <a:defRPr/>
            </a:pPr>
            <a:r>
              <a:rPr lang="en-GB" sz="2400" b="1" dirty="0" smtClean="0"/>
              <a:t>Designed </a:t>
            </a:r>
            <a:r>
              <a:rPr lang="en-GB" sz="2400" b="1" dirty="0"/>
              <a:t>to </a:t>
            </a:r>
            <a:r>
              <a:rPr lang="en-GB" sz="2400" b="1" dirty="0" smtClean="0"/>
              <a:t>fit </a:t>
            </a:r>
            <a:r>
              <a:rPr lang="en-GB" sz="2400" b="1" dirty="0"/>
              <a:t>within a broad range of school </a:t>
            </a:r>
            <a:r>
              <a:rPr lang="en-GB" sz="2400" b="1" dirty="0" smtClean="0"/>
              <a:t>contexts</a:t>
            </a:r>
            <a:r>
              <a:rPr lang="en-GB" sz="2400" dirty="0" smtClean="0"/>
              <a:t>, </a:t>
            </a:r>
            <a:r>
              <a:rPr lang="en-GB" sz="2400" dirty="0"/>
              <a:t>and </a:t>
            </a:r>
            <a:r>
              <a:rPr lang="en-GB" sz="2400" dirty="0" smtClean="0"/>
              <a:t>has been developed in </a:t>
            </a:r>
            <a:r>
              <a:rPr lang="en-GB" sz="2400" dirty="0"/>
              <a:t>a range of schools, including faith-based schools. </a:t>
            </a:r>
            <a:endParaRPr lang="en-GB" sz="2400" dirty="0"/>
          </a:p>
        </p:txBody>
      </p:sp>
      <p:pic>
        <p:nvPicPr>
          <p:cNvPr id="4" name="Picture 3"/>
          <p:cNvPicPr>
            <a:picLocks noChangeAspect="1"/>
          </p:cNvPicPr>
          <p:nvPr/>
        </p:nvPicPr>
        <p:blipFill>
          <a:blip r:embed="rId3"/>
          <a:stretch>
            <a:fillRect/>
          </a:stretch>
        </p:blipFill>
        <p:spPr>
          <a:xfrm>
            <a:off x="10635048" y="1"/>
            <a:ext cx="1556951" cy="11684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13832"/>
            <a:ext cx="2916251" cy="194416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0" y="1168412"/>
            <a:ext cx="2896293" cy="193086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982972"/>
            <a:ext cx="2896289" cy="1930860"/>
          </a:xfrm>
          <a:prstGeom prst="rect">
            <a:avLst/>
          </a:prstGeom>
        </p:spPr>
      </p:pic>
    </p:spTree>
    <p:extLst>
      <p:ext uri="{BB962C8B-B14F-4D97-AF65-F5344CB8AC3E}">
        <p14:creationId xmlns:p14="http://schemas.microsoft.com/office/powerpoint/2010/main" val="2105175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439" y="-1082153"/>
            <a:ext cx="12122332" cy="8096907"/>
          </a:xfrm>
          <a:prstGeom prst="rect">
            <a:avLst/>
          </a:prstGeom>
        </p:spPr>
      </p:pic>
    </p:spTree>
    <p:extLst>
      <p:ext uri="{BB962C8B-B14F-4D97-AF65-F5344CB8AC3E}">
        <p14:creationId xmlns:p14="http://schemas.microsoft.com/office/powerpoint/2010/main" val="313394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35048" cy="1168413"/>
          </a:xfrm>
          <a:solidFill>
            <a:schemeClr val="tx1"/>
          </a:solidFill>
        </p:spPr>
        <p:txBody>
          <a:bodyPr>
            <a:normAutofit/>
          </a:bodyPr>
          <a:lstStyle/>
          <a:p>
            <a:r>
              <a:rPr lang="en-GB" sz="4000" dirty="0" smtClean="0">
                <a:solidFill>
                  <a:schemeClr val="bg1"/>
                </a:solidFill>
                <a:latin typeface="+mn-lt"/>
                <a:ea typeface="Verdana" panose="020B0604030504040204" pitchFamily="34" charset="0"/>
                <a:cs typeface="Verdana" panose="020B0604030504040204" pitchFamily="34" charset="0"/>
              </a:rPr>
              <a:t>	How</a:t>
            </a:r>
            <a:r>
              <a:rPr lang="en-GB" sz="4000" i="1" dirty="0" smtClean="0">
                <a:solidFill>
                  <a:schemeClr val="bg1"/>
                </a:solidFill>
                <a:latin typeface="+mn-lt"/>
                <a:ea typeface="Verdana" panose="020B0604030504040204" pitchFamily="34" charset="0"/>
                <a:cs typeface="Verdana" panose="020B0604030504040204" pitchFamily="34" charset="0"/>
              </a:rPr>
              <a:t> </a:t>
            </a:r>
            <a:r>
              <a:rPr lang="en-GB" sz="4000" dirty="0" smtClean="0">
                <a:solidFill>
                  <a:schemeClr val="bg1"/>
                </a:solidFill>
                <a:latin typeface="+mn-lt"/>
                <a:ea typeface="Verdana" panose="020B0604030504040204" pitchFamily="34" charset="0"/>
                <a:cs typeface="Verdana" panose="020B0604030504040204" pitchFamily="34" charset="0"/>
              </a:rPr>
              <a:t>should the resource be used? </a:t>
            </a:r>
            <a:endParaRPr lang="en-GB" sz="4000" dirty="0">
              <a:solidFill>
                <a:schemeClr val="bg1"/>
              </a:solidFill>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64918" y="1434302"/>
            <a:ext cx="11699193" cy="5047944"/>
          </a:xfrm>
        </p:spPr>
        <p:txBody>
          <a:bodyPr>
            <a:noAutofit/>
          </a:bodyPr>
          <a:lstStyle/>
          <a:p>
            <a:r>
              <a:rPr lang="en-GB" sz="2400" dirty="0">
                <a:ea typeface="Verdana" panose="020B0604030504040204" pitchFamily="34" charset="0"/>
                <a:cs typeface="Verdana" panose="020B0604030504040204" pitchFamily="34" charset="0"/>
              </a:rPr>
              <a:t>The resource is designed to fit within </a:t>
            </a:r>
            <a:r>
              <a:rPr lang="en-GB" sz="2400" dirty="0" smtClean="0">
                <a:ea typeface="Verdana" panose="020B0604030504040204" pitchFamily="34" charset="0"/>
                <a:cs typeface="Verdana" panose="020B0604030504040204" pitchFamily="34" charset="0"/>
              </a:rPr>
              <a:t>the </a:t>
            </a:r>
            <a:r>
              <a:rPr lang="en-GB" sz="2400" b="1" dirty="0" smtClean="0">
                <a:solidFill>
                  <a:srgbClr val="FF0000"/>
                </a:solidFill>
                <a:ea typeface="Verdana" panose="020B0604030504040204" pitchFamily="34" charset="0"/>
                <a:cs typeface="Verdana" panose="020B0604030504040204" pitchFamily="34" charset="0"/>
              </a:rPr>
              <a:t>RSE</a:t>
            </a:r>
            <a:r>
              <a:rPr lang="en-GB" sz="2400" dirty="0" smtClean="0">
                <a:ea typeface="Verdana" panose="020B0604030504040204" pitchFamily="34" charset="0"/>
                <a:cs typeface="Verdana" panose="020B0604030504040204" pitchFamily="34" charset="0"/>
              </a:rPr>
              <a:t> curriculum and should be delivered at </a:t>
            </a:r>
            <a:r>
              <a:rPr lang="en-GB" sz="2400" b="1" dirty="0" smtClean="0">
                <a:solidFill>
                  <a:srgbClr val="FF0000"/>
                </a:solidFill>
                <a:ea typeface="Verdana" panose="020B0604030504040204" pitchFamily="34" charset="0"/>
                <a:cs typeface="Verdana" panose="020B0604030504040204" pitchFamily="34" charset="0"/>
              </a:rPr>
              <a:t>Key Stage 4</a:t>
            </a:r>
            <a:r>
              <a:rPr lang="en-GB" sz="2400" dirty="0" smtClean="0">
                <a:ea typeface="Verdana" panose="020B0604030504040204" pitchFamily="34" charset="0"/>
                <a:cs typeface="Verdana" panose="020B0604030504040204" pitchFamily="34" charset="0"/>
              </a:rPr>
              <a:t>.</a:t>
            </a:r>
            <a:endParaRPr lang="en-GB" sz="2400" dirty="0">
              <a:solidFill>
                <a:srgbClr val="FF0000"/>
              </a:solidFill>
              <a:ea typeface="Verdana" panose="020B0604030504040204" pitchFamily="34" charset="0"/>
              <a:cs typeface="Verdana" panose="020B0604030504040204" pitchFamily="34" charset="0"/>
            </a:endParaRPr>
          </a:p>
          <a:p>
            <a:endParaRPr lang="en-GB" sz="2400" dirty="0">
              <a:solidFill>
                <a:srgbClr val="FF0000"/>
              </a:solidFill>
              <a:ea typeface="Verdana" panose="020B0604030504040204" pitchFamily="34" charset="0"/>
              <a:cs typeface="Verdana" panose="020B0604030504040204" pitchFamily="34" charset="0"/>
            </a:endParaRPr>
          </a:p>
          <a:p>
            <a:r>
              <a:rPr lang="en-GB" sz="2400" dirty="0" smtClean="0">
                <a:ea typeface="Verdana" panose="020B0604030504040204" pitchFamily="34" charset="0"/>
                <a:cs typeface="Verdana" panose="020B0604030504040204" pitchFamily="34" charset="0"/>
              </a:rPr>
              <a:t>Depending on the length of lessons in your school, you </a:t>
            </a:r>
            <a:r>
              <a:rPr lang="en-GB" sz="2400" dirty="0">
                <a:ea typeface="Verdana" panose="020B0604030504040204" pitchFamily="34" charset="0"/>
                <a:cs typeface="Verdana" panose="020B0604030504040204" pitchFamily="34" charset="0"/>
              </a:rPr>
              <a:t>can choose from the following options</a:t>
            </a:r>
            <a:r>
              <a:rPr lang="en-GB" sz="2400" dirty="0" smtClean="0">
                <a:ea typeface="Verdana" panose="020B0604030504040204" pitchFamily="34" charset="0"/>
                <a:cs typeface="Verdana" panose="020B0604030504040204" pitchFamily="34" charset="0"/>
              </a:rPr>
              <a:t>:</a:t>
            </a:r>
            <a:endParaRPr lang="en-GB" sz="2400" dirty="0">
              <a:ea typeface="Verdana" panose="020B0604030504040204" pitchFamily="34" charset="0"/>
              <a:cs typeface="Verdana" panose="020B0604030504040204" pitchFamily="34" charset="0"/>
            </a:endParaRPr>
          </a:p>
          <a:p>
            <a:pPr lvl="1"/>
            <a:r>
              <a:rPr lang="en-GB" b="1" dirty="0" smtClean="0">
                <a:effectLst/>
              </a:rPr>
              <a:t>Four</a:t>
            </a:r>
            <a:r>
              <a:rPr lang="en-GB" dirty="0" smtClean="0">
                <a:effectLst/>
              </a:rPr>
              <a:t> </a:t>
            </a:r>
            <a:r>
              <a:rPr lang="en-US" dirty="0" smtClean="0">
                <a:effectLst/>
              </a:rPr>
              <a:t>50-60 </a:t>
            </a:r>
            <a:r>
              <a:rPr lang="en-US" dirty="0">
                <a:effectLst/>
              </a:rPr>
              <a:t>minute </a:t>
            </a:r>
            <a:r>
              <a:rPr lang="en-US" dirty="0" smtClean="0">
                <a:effectLst/>
              </a:rPr>
              <a:t>lessons;</a:t>
            </a:r>
            <a:endParaRPr lang="en-GB" dirty="0">
              <a:effectLst/>
            </a:endParaRPr>
          </a:p>
          <a:p>
            <a:pPr lvl="1"/>
            <a:r>
              <a:rPr lang="en-GB" b="1" dirty="0" smtClean="0">
                <a:effectLst/>
              </a:rPr>
              <a:t>Six</a:t>
            </a:r>
            <a:r>
              <a:rPr lang="en-GB" dirty="0" smtClean="0">
                <a:effectLst/>
              </a:rPr>
              <a:t> 35-45 minute lessons</a:t>
            </a:r>
            <a:r>
              <a:rPr lang="en-US" dirty="0" smtClean="0">
                <a:effectLst/>
              </a:rPr>
              <a:t>. </a:t>
            </a:r>
            <a:endParaRPr lang="en-GB" dirty="0">
              <a:effectLst/>
            </a:endParaRPr>
          </a:p>
          <a:p>
            <a:pPr marL="0" indent="0">
              <a:buNone/>
            </a:pPr>
            <a:endParaRPr lang="en-GB" sz="2400" dirty="0">
              <a:solidFill>
                <a:srgbClr val="FF0000"/>
              </a:solidFill>
              <a:ea typeface="Verdana" panose="020B0604030504040204" pitchFamily="34" charset="0"/>
              <a:cs typeface="Verdana" panose="020B0604030504040204" pitchFamily="34" charset="0"/>
            </a:endParaRPr>
          </a:p>
          <a:p>
            <a:r>
              <a:rPr lang="en-US" sz="2400" dirty="0"/>
              <a:t>It can be delivered as one or two lessons a week over a number of consecutive weeks or during one day-long </a:t>
            </a:r>
            <a:r>
              <a:rPr lang="en-US" sz="2400" dirty="0" smtClean="0"/>
              <a:t>session.</a:t>
            </a:r>
          </a:p>
        </p:txBody>
      </p:sp>
      <p:pic>
        <p:nvPicPr>
          <p:cNvPr id="4" name="Picture 3"/>
          <p:cNvPicPr>
            <a:picLocks noChangeAspect="1"/>
          </p:cNvPicPr>
          <p:nvPr/>
        </p:nvPicPr>
        <p:blipFill>
          <a:blip r:embed="rId3"/>
          <a:stretch>
            <a:fillRect/>
          </a:stretch>
        </p:blipFill>
        <p:spPr>
          <a:xfrm>
            <a:off x="10635048" y="1"/>
            <a:ext cx="1556951" cy="1168412"/>
          </a:xfrm>
          <a:prstGeom prst="rect">
            <a:avLst/>
          </a:prstGeom>
        </p:spPr>
      </p:pic>
    </p:spTree>
    <p:extLst>
      <p:ext uri="{BB962C8B-B14F-4D97-AF65-F5344CB8AC3E}">
        <p14:creationId xmlns:p14="http://schemas.microsoft.com/office/powerpoint/2010/main" val="2462664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2610</TotalTime>
  <Words>2962</Words>
  <Application>Microsoft Macintosh PowerPoint</Application>
  <PresentationFormat>Widescreen</PresentationFormat>
  <Paragraphs>226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Calibri Light</vt:lpstr>
      <vt:lpstr>Times New Roman</vt:lpstr>
      <vt:lpstr>Verdana</vt:lpstr>
      <vt:lpstr>Arial</vt:lpstr>
      <vt:lpstr>Office Theme</vt:lpstr>
      <vt:lpstr>PowerPoint Presentation</vt:lpstr>
      <vt:lpstr> The If I Were Jack resource</vt:lpstr>
      <vt:lpstr> How is your school involved?</vt:lpstr>
      <vt:lpstr> Objectives of this session</vt:lpstr>
      <vt:lpstr> What is the If I Were Jack resource?</vt:lpstr>
      <vt:lpstr> If I Were Jack: Key messages</vt:lpstr>
      <vt:lpstr> If I Were Jack: Ethos</vt:lpstr>
      <vt:lpstr>PowerPoint Presentation</vt:lpstr>
      <vt:lpstr> How should the resource be used? </vt:lpstr>
      <vt:lpstr>PowerPoint Presentation</vt:lpstr>
      <vt:lpstr> Delivering the If I Were Jack resource: Dos &amp; don’ts</vt:lpstr>
      <vt:lpstr>PowerPoint Presentation</vt:lpstr>
      <vt:lpstr> Can I just make a few tweaks here and there…?</vt:lpstr>
      <vt:lpstr> Some advice from students!</vt:lpstr>
      <vt:lpstr> Accessing the If I Were Jack resources</vt:lpstr>
      <vt:lpstr> Any questions? </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Rhonda Curran</dc:creator>
  <cp:lastModifiedBy>Ruth Lewis</cp:lastModifiedBy>
  <cp:revision>152</cp:revision>
  <cp:lastPrinted>2017-10-17T14:13:03Z</cp:lastPrinted>
  <dcterms:created xsi:type="dcterms:W3CDTF">2017-10-03T10:33:23Z</dcterms:created>
  <dcterms:modified xsi:type="dcterms:W3CDTF">2017-10-18T10:48:17Z</dcterms:modified>
</cp:coreProperties>
</file>