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74" r:id="rId3"/>
    <p:sldId id="276" r:id="rId4"/>
    <p:sldId id="275" r:id="rId5"/>
    <p:sldId id="277" r:id="rId6"/>
    <p:sldId id="273" r:id="rId7"/>
    <p:sldId id="260" r:id="rId8"/>
    <p:sldId id="264" r:id="rId9"/>
    <p:sldId id="261" r:id="rId10"/>
    <p:sldId id="257" r:id="rId11"/>
    <p:sldId id="258" r:id="rId12"/>
    <p:sldId id="262" r:id="rId13"/>
    <p:sldId id="263" r:id="rId14"/>
    <p:sldId id="283" r:id="rId15"/>
    <p:sldId id="265" r:id="rId16"/>
    <p:sldId id="267" r:id="rId17"/>
    <p:sldId id="266" r:id="rId18"/>
    <p:sldId id="268" r:id="rId19"/>
    <p:sldId id="272" r:id="rId20"/>
    <p:sldId id="269" r:id="rId21"/>
    <p:sldId id="271" r:id="rId22"/>
    <p:sldId id="284" r:id="rId23"/>
    <p:sldId id="278" r:id="rId24"/>
    <p:sldId id="279" r:id="rId25"/>
    <p:sldId id="259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1" autoAdjust="0"/>
    <p:restoredTop sz="94660"/>
  </p:normalViewPr>
  <p:slideViewPr>
    <p:cSldViewPr snapToGrid="0">
      <p:cViewPr varScale="1">
        <p:scale>
          <a:sx n="83" d="100"/>
          <a:sy n="83" d="100"/>
        </p:scale>
        <p:origin x="45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23B6A3-E9FB-42D5-B71C-F501E811032F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BE71C-9961-4B75-8494-3690D34D97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556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Hans_Simon_Holtzbecker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Rose_(symbolism)#cite_note-1" TargetMode="External"/><Relationship Id="rId5" Type="http://schemas.openxmlformats.org/officeDocument/2006/relationships/hyperlink" Target="https://en.wikipedia.org/wiki/Statens_Museum_for_Kunst" TargetMode="External"/><Relationship Id="rId4" Type="http://schemas.openxmlformats.org/officeDocument/2006/relationships/hyperlink" Target="https://en.wikipedia.org/wiki/Gouache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lacesjournal.org/article/fairy-tale-architecture-the-snow-quee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cesjournal.org/article/fairy-tale-architecture-the-snow-quee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</a:t>
            </a:r>
            <a:r>
              <a:rPr lang="en-GB" baseline="0" dirty="0" smtClean="0"/>
              <a:t> sculpture is in Central Park, New York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71C-9961-4B75-8494-3690D34D97D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2962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Rose symbolism: 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e:Hans Simon Holtzbecker"/>
              </a:rPr>
              <a:t>Hans Simon </a:t>
            </a:r>
            <a:r>
              <a:rPr lang="en-GB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de:Hans Simon Holtzbecker"/>
              </a:rPr>
              <a:t>Holtzbecker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Rosa 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gallica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Gouache"/>
              </a:rPr>
              <a:t>gouache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GB" dirty="0" smtClean="0"/>
              <a:t>c.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 1650 (</a:t>
            </a:r>
            <a:r>
              <a:rPr lang="en-GB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Statens</a:t>
            </a:r>
            <a:r>
              <a:rPr lang="en-GB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Museum for </a:t>
            </a:r>
            <a:r>
              <a:rPr lang="en-GB" sz="1200" b="0" i="0" u="sng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Kunst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Copenhagen).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vivid red, semi-double </a:t>
            </a:r>
            <a:r>
              <a:rPr lang="en-GB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Rosa </a:t>
            </a:r>
            <a:r>
              <a:rPr lang="en-GB" sz="1200" b="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gallica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was "the ancestor of all the roses of medieval Europe".</a:t>
            </a:r>
            <a:r>
              <a:rPr lang="en-GB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[1]</a:t>
            </a:r>
          </a:p>
          <a:p>
            <a:r>
              <a:rPr lang="en-GB" sz="1200" b="0" i="0" u="none" strike="noStrike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W</a:t>
            </a:r>
            <a:r>
              <a:rPr lang="en-GB" sz="1200" b="0" i="0" u="none" strike="noStrike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iliam</a:t>
            </a:r>
            <a:r>
              <a:rPr lang="en-GB" sz="1200" b="0" i="0" u="none" strike="noStrike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Blake, ‘My Pretty Rose Tree (</a:t>
            </a:r>
            <a:r>
              <a:rPr lang="en-GB" sz="1200" b="0" i="0" u="none" strike="noStrike" kern="1200" baseline="300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Songsof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Innocence and Experience, 1789)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71C-9961-4B75-8494-3690D34D97D2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02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Cover</a:t>
            </a:r>
            <a:r>
              <a:rPr lang="en-GB" baseline="0" dirty="0" smtClean="0"/>
              <a:t> from Hans Christian Anderson’s ‘The Red Shoes’ (1845); Dorothy’s red shoes in </a:t>
            </a:r>
            <a:r>
              <a:rPr lang="en-GB" i="1" baseline="0" dirty="0" smtClean="0"/>
              <a:t>The Wizard of Oz </a:t>
            </a:r>
            <a:r>
              <a:rPr lang="en-GB" baseline="0" dirty="0" smtClean="0"/>
              <a:t>(1939); Moira Shearer in the film, </a:t>
            </a:r>
            <a:r>
              <a:rPr lang="en-GB" i="1" baseline="0" dirty="0" smtClean="0"/>
              <a:t>The Red Shoes </a:t>
            </a:r>
            <a:r>
              <a:rPr lang="en-GB" baseline="0" dirty="0" smtClean="0"/>
              <a:t>(1948); the papal red shoes, The contemporary Red Shoe Movement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71C-9961-4B75-8494-3690D34D97D2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59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Edvard</a:t>
            </a:r>
            <a:r>
              <a:rPr lang="en-GB" dirty="0" smtClean="0"/>
              <a:t> </a:t>
            </a:r>
            <a:r>
              <a:rPr lang="en-GB" dirty="0" err="1" smtClean="0"/>
              <a:t>Eriksen’s</a:t>
            </a:r>
            <a:r>
              <a:rPr lang="en-GB" dirty="0" smtClean="0"/>
              <a:t> famous sculpture</a:t>
            </a:r>
            <a:r>
              <a:rPr lang="en-GB" baseline="0" dirty="0" smtClean="0"/>
              <a:t> of The Little Mermaid, </a:t>
            </a:r>
            <a:r>
              <a:rPr lang="en-GB" baseline="0" dirty="0" err="1" smtClean="0"/>
              <a:t>Copehagen</a:t>
            </a:r>
            <a:r>
              <a:rPr lang="en-GB" baseline="0" dirty="0" smtClean="0"/>
              <a:t>, based on one of Anderson’s </a:t>
            </a:r>
            <a:r>
              <a:rPr lang="en-GB" baseline="0" dirty="0" err="1" smtClean="0"/>
              <a:t>stories.Danny</a:t>
            </a:r>
            <a:r>
              <a:rPr lang="en-GB" baseline="0" dirty="0" smtClean="0"/>
              <a:t> Kaye starred in a 1952 Musical; a romantic and fanciful  account of Anderson’s life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71C-9961-4B75-8494-3690D34D97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6993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</a:t>
            </a:r>
            <a:r>
              <a:rPr lang="en-GB" dirty="0" err="1" smtClean="0"/>
              <a:t>Ttin</a:t>
            </a:r>
            <a:r>
              <a:rPr lang="en-GB" dirty="0" smtClean="0"/>
              <a:t> Soldier, </a:t>
            </a:r>
            <a:r>
              <a:rPr lang="en-GB" dirty="0" err="1" smtClean="0"/>
              <a:t>Elev</a:t>
            </a:r>
            <a:r>
              <a:rPr lang="en-GB" dirty="0" smtClean="0"/>
              <a:t> Madsen, 1996;</a:t>
            </a:r>
            <a:r>
              <a:rPr lang="en-GB" baseline="0" dirty="0" smtClean="0"/>
              <a:t> </a:t>
            </a:r>
            <a:r>
              <a:rPr lang="en-GB" dirty="0" smtClean="0"/>
              <a:t>The Emperor’s New Clothes, </a:t>
            </a:r>
            <a:r>
              <a:rPr lang="en-GB" dirty="0" err="1" smtClean="0"/>
              <a:t>Keld</a:t>
            </a:r>
            <a:r>
              <a:rPr lang="en-GB" dirty="0" smtClean="0"/>
              <a:t> </a:t>
            </a:r>
            <a:r>
              <a:rPr lang="en-GB" dirty="0" err="1" smtClean="0"/>
              <a:t>Mosehol</a:t>
            </a:r>
            <a:r>
              <a:rPr lang="en-GB" dirty="0" smtClean="0"/>
              <a:t> – two</a:t>
            </a:r>
            <a:r>
              <a:rPr lang="en-GB" baseline="0" dirty="0" smtClean="0"/>
              <a:t> of  16 sculptures by various artists in Odense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71C-9961-4B75-8494-3690D34D97D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5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Bryan Young,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Young </a:t>
            </a:r>
            <a:r>
              <a:rPr lang="en-GB" sz="1200" b="0" i="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Projects.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“The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flake of snow grew larger and larger; and at last it was like a young lady, dressed in the finest white gauze, made of a million little flakes like stars. She was so beautiful and delicate, but she was of ice, of dazzling, sparkling ice.”</a:t>
            </a:r>
          </a:p>
          <a:p>
            <a:pPr fontAlgn="base"/>
            <a:r>
              <a:rPr lang="en-GB" sz="1200" b="0" i="0" kern="1200" cap="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SLIDESHOW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Detail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the Snow Queen's Gown of White Bees.</a:t>
            </a:r>
          </a:p>
          <a:p>
            <a:pPr fontAlgn="base"/>
            <a:r>
              <a:rPr lang="en-GB" sz="1200" b="0" i="0" kern="1200" cap="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SLIDESHOW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“Look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how clever!” said Kay. “That's much more interesting than real flowers! They are as exact as possible; there is not a fault in them, if they did not melt!” </a:t>
            </a:r>
            <a:r>
              <a:rPr lang="en-GB" dirty="0" smtClean="0">
                <a:hlinkClick r:id="rId3"/>
              </a:rPr>
              <a:t>https://placesjournal.org/article/fairy-tale-architecture-the-snow-queen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b="0" i="0" kern="1200" cap="all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SLIDESHOW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Swarming White Bees.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71C-9961-4B75-8494-3690D34D97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9324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Bryan Young, Young Projects. Detail of the Snow Queen's Gown of White Bees. </a:t>
            </a:r>
            <a:r>
              <a:rPr lang="en-GB" dirty="0" smtClean="0">
                <a:hlinkClick r:id="rId3"/>
              </a:rPr>
              <a:t>https://placesjournal.org/article/fairy-tale-architecture-the-snow-queen/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71C-9961-4B75-8494-3690D34D97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6140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Illustrations from the book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71C-9961-4B75-8494-3690D34D97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434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Illustrations by </a:t>
            </a:r>
            <a:r>
              <a:rPr lang="en-GB" dirty="0" err="1" smtClean="0"/>
              <a:t>Sanna</a:t>
            </a:r>
            <a:r>
              <a:rPr lang="en-GB" dirty="0" smtClean="0"/>
              <a:t> </a:t>
            </a:r>
            <a:r>
              <a:rPr lang="en-GB" smtClean="0"/>
              <a:t>Annukka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71C-9961-4B75-8494-3690D34D97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976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National Opera, Ukraine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71C-9961-4B75-8494-3690D34D97D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19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2002, Dir David Wu, starring Bridget Fonda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BE71C-9961-4B75-8494-3690D34D97D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704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08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41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540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862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012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312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011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2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060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77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412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E97B2-A3AA-4F9D-8F15-18196083647B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BA687-9A04-473A-B91D-3915AC1649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031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opperabaletti.fi/en/stage24/the-snow-queen-recording/" TargetMode="External"/><Relationship Id="rId2" Type="http://schemas.openxmlformats.org/officeDocument/2006/relationships/hyperlink" Target="https://www.youtube.com/watch?v=TZThAUb0ZJ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5U5S0S1JXl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youtube.com/watch?v=-KXqv4WVwz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frozenbroadway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W8XgwBBHrM" TargetMode="External"/><Relationship Id="rId2" Type="http://schemas.openxmlformats.org/officeDocument/2006/relationships/hyperlink" Target="https://www.youtube.com/watch?v=TbQm5doF_U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amazon.com/exec/obidos/ASIN/0446676640/thesurlalufairyt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lcrw.net/kellylink/sth/index.htm" TargetMode="External"/><Relationship Id="rId4" Type="http://schemas.openxmlformats.org/officeDocument/2006/relationships/hyperlink" Target="http://www.amazon.com/exec/obidos/ASIN/1931520003/thesurlalufairy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mazon.com/exec/obidos/ASIN/0064407721/thesurlalufairyt" TargetMode="External"/><Relationship Id="rId2" Type="http://schemas.openxmlformats.org/officeDocument/2006/relationships/hyperlink" Target="http://www.amazon.com/exec/obidos/ASIN/0060275758/thesurlalufairy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cesjournal.org/article/fairy-tale-architecture-the-snow-queen/" TargetMode="External"/><Relationship Id="rId2" Type="http://schemas.openxmlformats.org/officeDocument/2006/relationships/hyperlink" Target="https://www.tandfonline.com/doi/abs/10.1080/17411548.2016.1140491?src=recsys&amp;journalCode=rseu20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ca.gilead.org.il/snow_que.html" TargetMode="External"/><Relationship Id="rId2" Type="http://schemas.openxmlformats.org/officeDocument/2006/relationships/hyperlink" Target="https://andersen.sdu.dk/vaerk/hersholt/TheSnowQueen_e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utenberg.ca/ebooks/andersen-snowqueen/andersen-snowqueen-00-h.html" TargetMode="External"/><Relationship Id="rId4" Type="http://schemas.openxmlformats.org/officeDocument/2006/relationships/hyperlink" Target="https://www.online-literature.com/hans_christian_andersen/972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EumsB8Vqz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Hans Christian Anderson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‘The Snow Queen’</a:t>
            </a:r>
            <a:endParaRPr lang="en-GB" dirty="0"/>
          </a:p>
        </p:txBody>
      </p:sp>
      <p:pic>
        <p:nvPicPr>
          <p:cNvPr id="4" name="The Snow Que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600902" y="5045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lacesjournal.org/wp-content/uploads/2015/03/bernheimer-04-queen-1020x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442" y="228070"/>
            <a:ext cx="8531225" cy="639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7664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lacesjournal.org/wp-content/uploads/2015/03/bernheimer-05-queen-1020x7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08" y="722576"/>
            <a:ext cx="7430558" cy="5572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1822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rLaLune Fairy Tales: Illustrations of Snow Que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462" y="554441"/>
            <a:ext cx="4592493" cy="59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61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Snow Quee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029" y="1026622"/>
            <a:ext cx="4931664" cy="336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Snow Queen - The AO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07" y="211974"/>
            <a:ext cx="3885645" cy="573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1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62287" y="1376074"/>
            <a:ext cx="2749435" cy="20620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398024" y="4406899"/>
            <a:ext cx="2482736" cy="1862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51528" y="2338358"/>
            <a:ext cx="2875742" cy="2156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0820" y="2349037"/>
            <a:ext cx="2961177" cy="222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143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Adaptations: ballet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i="1" dirty="0">
              <a:hlinkClick r:id="rId2"/>
            </a:endParaRPr>
          </a:p>
          <a:p>
            <a:r>
              <a:rPr lang="en-GB" i="1" dirty="0" smtClean="0">
                <a:hlinkClick r:id="rId2"/>
              </a:rPr>
              <a:t>Finnish Ballet</a:t>
            </a:r>
            <a:endParaRPr lang="en-GB" u="sng" dirty="0" smtClean="0">
              <a:solidFill>
                <a:srgbClr val="FF0000"/>
              </a:solidFill>
              <a:hlinkClick r:id="rId2"/>
            </a:endParaRPr>
          </a:p>
          <a:p>
            <a:pPr marL="0" indent="0">
              <a:buNone/>
            </a:pPr>
            <a:r>
              <a:rPr lang="en-GB" dirty="0">
                <a:hlinkClick r:id="rId3"/>
              </a:rPr>
              <a:t>https://oopperabaletti.fi/en/stage24/the-snow-queen-recording/</a:t>
            </a:r>
            <a:endParaRPr lang="en-GB" u="sng" dirty="0">
              <a:solidFill>
                <a:srgbClr val="FF0000"/>
              </a:solidFill>
              <a:hlinkClick r:id="rId2"/>
            </a:endParaRPr>
          </a:p>
          <a:p>
            <a:r>
              <a:rPr lang="en-GB" i="1" u="sng" dirty="0" smtClean="0">
                <a:solidFill>
                  <a:schemeClr val="accent1"/>
                </a:solidFill>
                <a:hlinkClick r:id="rId2"/>
              </a:rPr>
              <a:t>G</a:t>
            </a:r>
            <a:r>
              <a:rPr lang="en-GB" i="1" u="sng" dirty="0" smtClean="0">
                <a:solidFill>
                  <a:schemeClr val="accent1"/>
                </a:solidFill>
              </a:rPr>
              <a:t>reek National Opera </a:t>
            </a:r>
            <a:r>
              <a:rPr lang="en-GB" dirty="0" smtClean="0">
                <a:hlinkClick r:id="rId4"/>
              </a:rPr>
              <a:t>https://www.youtube.com/watch?v=5U5S0S1JXl0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6590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Adaptations: Opera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4654"/>
            <a:ext cx="3743623" cy="1048095"/>
          </a:xfrm>
        </p:spPr>
        <p:txBody>
          <a:bodyPr>
            <a:normAutofit fontScale="47500" lnSpcReduction="20000"/>
          </a:bodyPr>
          <a:lstStyle/>
          <a:p>
            <a:r>
              <a:rPr lang="en-GB" dirty="0" smtClean="0"/>
              <a:t>Hans Abrahamson, Danish Royal Opera, 2019</a:t>
            </a:r>
          </a:p>
          <a:p>
            <a:endParaRPr lang="en-GB" dirty="0">
              <a:hlinkClick r:id="rId2"/>
            </a:endParaRPr>
          </a:p>
          <a:p>
            <a:r>
              <a:rPr lang="en-GB" dirty="0" smtClean="0">
                <a:hlinkClick r:id="rId2"/>
              </a:rPr>
              <a:t>https://www.youtube.com/watch?v=-KXqv4WVwzU</a:t>
            </a:r>
            <a:endParaRPr lang="en-GB" dirty="0"/>
          </a:p>
        </p:txBody>
      </p:sp>
      <p:pic>
        <p:nvPicPr>
          <p:cNvPr id="7170" name="Picture 2" descr="Far from Frozen - A new retelling of “The Snow Queen” is aimed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20" y="2122949"/>
            <a:ext cx="4944552" cy="284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672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he snow queen athe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361" y="1716260"/>
            <a:ext cx="781050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82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Adaptations: film</a:t>
            </a:r>
            <a:endParaRPr lang="en-GB" dirty="0"/>
          </a:p>
        </p:txBody>
      </p:sp>
      <p:pic>
        <p:nvPicPr>
          <p:cNvPr id="10246" name="Picture 6" descr="Snow Queen (2002) - Mori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750" y="2225317"/>
            <a:ext cx="4378777" cy="316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images-na.ssl-images-amazon.com/images/I/51UqhpKtEmL._AC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149" y="627911"/>
            <a:ext cx="3343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440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Adaptations: Musicals</a:t>
            </a:r>
            <a:endParaRPr lang="en-GB" dirty="0"/>
          </a:p>
        </p:txBody>
      </p:sp>
      <p:pic>
        <p:nvPicPr>
          <p:cNvPr id="12294" name="Picture 6" descr="https://pbs.twimg.com/profile_images/1229777037348438018/Xt0duDcr_400x4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54" y="2616445"/>
            <a:ext cx="3800475" cy="380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02400" y="3244334"/>
            <a:ext cx="3587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https://twitter.com/frozenbroadway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635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83" y="409815"/>
            <a:ext cx="3625302" cy="4350363"/>
          </a:xfrm>
          <a:prstGeom prst="rect">
            <a:avLst/>
          </a:prstGeom>
        </p:spPr>
      </p:pic>
      <p:pic>
        <p:nvPicPr>
          <p:cNvPr id="5" name="Picture 2" descr="Sculpture Of Hans Christian Andersen In The Central Park, NYC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354" y="2584996"/>
            <a:ext cx="4998315" cy="331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70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Adaptations: Animations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26140"/>
            <a:ext cx="1800225" cy="2543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450" y="1326140"/>
            <a:ext cx="1704975" cy="2686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044" y="4012190"/>
            <a:ext cx="1743075" cy="2619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9760" y="2669165"/>
            <a:ext cx="2081299" cy="317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26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And, the most famous animation: Frozen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8359789" cy="9961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</a:t>
            </a:r>
            <a:r>
              <a:rPr lang="en-GB" dirty="0">
                <a:hlinkClick r:id="rId3"/>
              </a:rPr>
              <a:t>https://www.youtube.com/watch?v=hW8XgwBBHrM</a:t>
            </a:r>
            <a:endParaRPr lang="en-GB" dirty="0"/>
          </a:p>
          <a:p>
            <a:r>
              <a:rPr lang="en-GB" dirty="0" smtClean="0">
                <a:hlinkClick r:id="rId2"/>
              </a:rPr>
              <a:t>ttps://www.youtube.com/watch?v=TbQm5doF_Uc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216" y="3228817"/>
            <a:ext cx="5264546" cy="29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83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And there are lots of stories too . . 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67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110228"/>
            <a:ext cx="184731" cy="267765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400" b="0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en-US" altLang="en-US" sz="8400" b="0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anose="02040502050405020303" pitchFamily="18" charset="0"/>
              </a:rPr>
            </a:br>
            <a:endParaRPr kumimoji="0" lang="en-US" altLang="en-US" sz="8400" b="0" i="0" u="sng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1026" name="Picture 2" descr="Stranger Things Happen by Kelly Lin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10" y="1232393"/>
            <a:ext cx="2855590" cy="439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0" y="199783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 dirty="0">
                <a:solidFill>
                  <a:srgbClr val="666666"/>
                </a:solidFill>
                <a:latin typeface="Georgia" panose="02040502050405020303" pitchFamily="18" charset="0"/>
                <a:hlinkClick r:id="rId2"/>
              </a:rPr>
              <a:t> 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b="1" u="sng" dirty="0">
                <a:solidFill>
                  <a:srgbClr val="333333"/>
                </a:solidFill>
                <a:latin typeface="Georgia" panose="02040502050405020303" pitchFamily="18" charset="0"/>
              </a:rPr>
              <a:t>Link, Kelly. "Travels with the Snow Queen." </a:t>
            </a:r>
            <a:r>
              <a:rPr lang="en-US" altLang="en-US" b="1" i="1" u="sng" dirty="0">
                <a:solidFill>
                  <a:srgbClr val="333333"/>
                </a:solidFill>
                <a:latin typeface="Georgia" panose="02040502050405020303" pitchFamily="18" charset="0"/>
              </a:rPr>
              <a:t>Stranger Things Happen</a:t>
            </a:r>
            <a:r>
              <a:rPr lang="en-US" altLang="en-US" b="1" u="sng" dirty="0">
                <a:solidFill>
                  <a:srgbClr val="333333"/>
                </a:solidFill>
                <a:latin typeface="Georgia" panose="02040502050405020303" pitchFamily="18" charset="0"/>
              </a:rPr>
              <a:t>. Brooklyn, New York: Small Beer Press, 2001.</a:t>
            </a:r>
            <a:br>
              <a:rPr lang="en-US" altLang="en-US" b="1" u="sng" dirty="0">
                <a:solidFill>
                  <a:srgbClr val="333333"/>
                </a:solidFill>
                <a:latin typeface="Georgia" panose="02040502050405020303" pitchFamily="18" charset="0"/>
              </a:rPr>
            </a:br>
            <a:r>
              <a:rPr lang="en-US" altLang="en-US" b="1" u="sng" dirty="0">
                <a:solidFill>
                  <a:srgbClr val="333333"/>
                </a:solidFill>
                <a:latin typeface="Georgia" panose="02040502050405020303" pitchFamily="18" charset="0"/>
              </a:rPr>
              <a:t>Amazon.com: Buy the book in </a:t>
            </a:r>
            <a:r>
              <a:rPr lang="en-US" altLang="en-US" b="1" u="sng" dirty="0">
                <a:solidFill>
                  <a:srgbClr val="666666"/>
                </a:solidFill>
                <a:latin typeface="Georgia" panose="02040502050405020303" pitchFamily="18" charset="0"/>
                <a:hlinkClick r:id="rId4"/>
              </a:rPr>
              <a:t>paperback.</a:t>
            </a:r>
            <a:endParaRPr lang="en-US" altLang="en-US" sz="36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 dirty="0">
                <a:solidFill>
                  <a:srgbClr val="333333"/>
                </a:solidFill>
                <a:latin typeface="Georgia" panose="02040502050405020303" pitchFamily="18" charset="0"/>
              </a:rPr>
              <a:t>SHORT STORY</a:t>
            </a:r>
            <a:endParaRPr lang="en-US" altLang="en-US" sz="3600" u="sng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u="sng" dirty="0">
                <a:solidFill>
                  <a:srgbClr val="333333"/>
                </a:solidFill>
                <a:latin typeface="Georgia" panose="02040502050405020303" pitchFamily="18" charset="0"/>
              </a:rPr>
              <a:t>Kelly Link has made the entire text of this book, including "Travels with the Snow Queen", available online for reading free of charge. Go to</a:t>
            </a:r>
            <a:r>
              <a:rPr lang="en-US" altLang="en-US" u="sng" dirty="0">
                <a:solidFill>
                  <a:srgbClr val="666666"/>
                </a:solidFill>
                <a:latin typeface="Georgia" panose="02040502050405020303" pitchFamily="18" charset="0"/>
                <a:hlinkClick r:id="rId5"/>
              </a:rPr>
              <a:t> Jelly Ink Press: Stranger Things Happen</a:t>
            </a:r>
            <a:r>
              <a:rPr lang="en-US" altLang="en-US" dirty="0">
                <a:solidFill>
                  <a:srgbClr val="333333"/>
                </a:solidFill>
                <a:latin typeface="Georgia" panose="02040502050405020303" pitchFamily="18" charset="0"/>
              </a:rPr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603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237018" y="2371442"/>
            <a:ext cx="5868786" cy="280076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anose="02040502050405020303" pitchFamily="18" charset="0"/>
                <a:hlinkClick r:id="rId2"/>
              </a:rPr>
              <a:t>  </a:t>
            </a: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Donoghue, Emma. "The Tale of the Brother." </a:t>
            </a:r>
            <a:r>
              <a:rPr kumimoji="0" lang="en-US" altLang="en-US" sz="2400" b="1" i="1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Kissing the Witch: Old Tales in New Skins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. New York: Harper Collins, 1997.</a:t>
            </a: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/>
            </a:r>
            <a:b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</a:b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Amazon.com: Buy the book in 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anose="02040502050405020303" pitchFamily="18" charset="0"/>
                <a:hlinkClick r:id="rId2"/>
              </a:rPr>
              <a:t>hardcover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 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or </a:t>
            </a:r>
            <a:r>
              <a:rPr kumimoji="0" lang="en-US" altLang="en-US" sz="2400" b="1" i="0" u="sng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Georgia" panose="02040502050405020303" pitchFamily="18" charset="0"/>
                <a:hlinkClick r:id="rId3"/>
              </a:rPr>
              <a:t>paperback.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sng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SHORT STORY</a:t>
            </a:r>
            <a:endParaRPr kumimoji="0" lang="en-US" altLang="en-US" sz="2400" b="0" i="0" u="sng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Georgia" panose="02040502050405020303" pitchFamily="18" charset="0"/>
            </a:endParaRPr>
          </a:p>
        </p:txBody>
      </p:sp>
      <p:pic>
        <p:nvPicPr>
          <p:cNvPr id="5" name="Picture 2" descr="Kissing the Witch by Emma Donoghue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028" y="1197034"/>
            <a:ext cx="2898644" cy="4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51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‘The Snow Queen’ It’s only a fairy tale . . 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‘Though fairy tales may appear simple, they demonstrate ‘chaotic’, ‘highly ambiguous’ symbolic codes, inviting ‘diverse responses’ . . . ’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(</a:t>
            </a:r>
            <a:r>
              <a:rPr lang="en-GB" dirty="0" err="1" smtClean="0"/>
              <a:t>Haase</a:t>
            </a:r>
            <a:r>
              <a:rPr lang="en-GB" dirty="0" smtClean="0"/>
              <a:t>, 193a, p.235, cited in Pauline Greenhill, 2016, Team Snow Queen: Feminist Cinematic ‘Misinterpretations’ of a Fairy Tale</a:t>
            </a:r>
            <a:r>
              <a:rPr lang="en-GB" i="1" dirty="0" smtClean="0"/>
              <a:t>. Studies in European Cinema</a:t>
            </a:r>
            <a:r>
              <a:rPr lang="en-GB" dirty="0" smtClean="0"/>
              <a:t>, 13(1), pp.32-49. </a:t>
            </a:r>
            <a:r>
              <a:rPr lang="en-GB" dirty="0" smtClean="0">
                <a:hlinkClick r:id="rId2"/>
              </a:rPr>
              <a:t>https://www.tandfonline.com/doi/abs/10.1080/17411548.2016.1140491?src=recsys&amp;journalCode=rseu20</a:t>
            </a:r>
            <a:endParaRPr lang="en-GB" dirty="0" smtClean="0"/>
          </a:p>
          <a:p>
            <a:pPr fontAlgn="base"/>
            <a:r>
              <a:rPr lang="en-GB" dirty="0" smtClean="0"/>
              <a:t>Anything goes in this ancient – or postmodern – fairy tale world.(Brian Young (2015) ‘Fairy </a:t>
            </a:r>
            <a:r>
              <a:rPr lang="en-GB" dirty="0"/>
              <a:t>Tale Architecture: </a:t>
            </a:r>
            <a:r>
              <a:rPr lang="en-GB" dirty="0" smtClean="0"/>
              <a:t>‘The </a:t>
            </a:r>
            <a:r>
              <a:rPr lang="en-GB" dirty="0"/>
              <a:t>Snow </a:t>
            </a:r>
            <a:r>
              <a:rPr lang="en-GB" dirty="0" smtClean="0"/>
              <a:t>Queen’.</a:t>
            </a:r>
          </a:p>
          <a:p>
            <a:pPr fontAlgn="base"/>
            <a:r>
              <a:rPr lang="en-GB" dirty="0" smtClean="0">
                <a:hlinkClick r:id="rId3"/>
              </a:rPr>
              <a:t>https://placesjournal.org/article/fairy-tale-architecture-the-snow-queen</a:t>
            </a:r>
            <a:endParaRPr lang="en-GB" dirty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1011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6/61/Johannes_Simon_Holtzbecher_-_Rosa_gallica_-_Google_Art_Project.jpg/220px-Johannes_Simon_Holtzbecher_-_Rosa_gallica_-_Google_Art_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18" y="168144"/>
            <a:ext cx="3870575" cy="510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9641" y="2146761"/>
            <a:ext cx="5577691" cy="3123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938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5" y="3919019"/>
            <a:ext cx="2094806" cy="274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3227"/>
            <a:ext cx="3300983" cy="3474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3748" y="614024"/>
            <a:ext cx="2857500" cy="1600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37773" y="2000105"/>
            <a:ext cx="95007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b="1" dirty="0">
              <a:solidFill>
                <a:srgbClr val="000000"/>
              </a:solidFill>
              <a:latin typeface="Helvetica Neue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Helvetica Neue"/>
              </a:rPr>
              <a:t>Dorothy’s </a:t>
            </a:r>
            <a:r>
              <a:rPr lang="en-GB" b="1" dirty="0">
                <a:solidFill>
                  <a:srgbClr val="000000"/>
                </a:solidFill>
                <a:latin typeface="Helvetica Neue"/>
              </a:rPr>
              <a:t>Iconic Ruby-Red Slippers </a:t>
            </a:r>
            <a:endParaRPr lang="en-GB" b="1" dirty="0" smtClean="0">
              <a:solidFill>
                <a:srgbClr val="000000"/>
              </a:solidFill>
              <a:latin typeface="Helvetica Neue"/>
            </a:endParaRPr>
          </a:p>
          <a:p>
            <a:r>
              <a:rPr lang="en-GB" b="1" dirty="0" smtClean="0">
                <a:solidFill>
                  <a:srgbClr val="000000"/>
                </a:solidFill>
                <a:latin typeface="Helvetica Neue"/>
              </a:rPr>
              <a:t> on sale for $6million, 2018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37038" y="4172556"/>
            <a:ext cx="2570920" cy="12854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7019" y="3228925"/>
            <a:ext cx="1586362" cy="31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2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Sculpture of Hans Christian Andersen in odense harbor 2.jpg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5" y="182881"/>
            <a:ext cx="4677294" cy="350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ns Christian Andersen Statue in Copenhagen Denmark Journal: 150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98" y="697893"/>
            <a:ext cx="3171825" cy="47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69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ns Christian Andersen FilmPoste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62" y="1189788"/>
            <a:ext cx="2600210" cy="40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he original Little Mermaid statue us located in Copenhagen. Hans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98" y="575567"/>
            <a:ext cx="4965065" cy="49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51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185" y="3815541"/>
            <a:ext cx="5408815" cy="30424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029" y="282633"/>
            <a:ext cx="4936436" cy="306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868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Hans Christian Anderson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Born, 2 April 1805, Odense, near Copenhagen, died 4 August 1875</a:t>
            </a:r>
          </a:p>
          <a:p>
            <a:r>
              <a:rPr lang="en-GB" dirty="0" smtClean="0"/>
              <a:t>Poor parents but helped by Jonas Collin, one of directors of Royal Theatre, Copenhagen, who paid for his schooling, He  went to the University of Copenhagen, 1828. </a:t>
            </a:r>
          </a:p>
          <a:p>
            <a:r>
              <a:rPr lang="en-GB" dirty="0" smtClean="0"/>
              <a:t>First story published 1829. Became a playwright and novelist </a:t>
            </a:r>
          </a:p>
          <a:p>
            <a:r>
              <a:rPr lang="en-GB" dirty="0"/>
              <a:t>G</a:t>
            </a:r>
            <a:r>
              <a:rPr lang="en-GB" dirty="0" smtClean="0"/>
              <a:t>iven a stipend by Royal Family, travelled extensively</a:t>
            </a:r>
          </a:p>
          <a:p>
            <a:r>
              <a:rPr lang="en-GB" dirty="0" smtClean="0"/>
              <a:t>Never married, fell in love many times, both women and men</a:t>
            </a:r>
          </a:p>
          <a:p>
            <a:r>
              <a:rPr lang="en-GB" dirty="0" smtClean="0"/>
              <a:t>Died of liver cancer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36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Translations  - many available online: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GB" dirty="0">
              <a:hlinkClick r:id="rId2"/>
            </a:endParaRPr>
          </a:p>
          <a:p>
            <a:endParaRPr lang="en-GB" dirty="0" smtClean="0">
              <a:hlinkClick r:id="rId2"/>
            </a:endParaRPr>
          </a:p>
          <a:p>
            <a:r>
              <a:rPr lang="en-GB" dirty="0" smtClean="0">
                <a:hlinkClick r:id="rId2"/>
              </a:rPr>
              <a:t>https://andersen.sdu.dk/vaerk/hersholt/TheSnowQueen_e.html</a:t>
            </a: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3"/>
              </a:rPr>
              <a:t>http://hca.gilead.org.il/snow_que.html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r>
              <a:rPr lang="en-GB" dirty="0" smtClean="0">
                <a:hlinkClick r:id="rId4"/>
              </a:rPr>
              <a:t>https://www.online-literature.com/hans_christian_andersen/972/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>
                <a:hlinkClick r:id="rId5"/>
              </a:rPr>
              <a:t>https://gutenberg.ca/ebooks/andersen-snowqueen/andersen-snowqueen-00-h.html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1186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range of illustrations in a slide show format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https://www.youtube.com/watch?v=WEumsB8Vqz8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4906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The Snow Que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29" y="116378"/>
            <a:ext cx="5187488" cy="51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1246" y="465513"/>
            <a:ext cx="4285786" cy="590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58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797</Words>
  <Application>Microsoft Office PowerPoint</Application>
  <PresentationFormat>Widescreen</PresentationFormat>
  <Paragraphs>81</Paragraphs>
  <Slides>27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Georgia</vt:lpstr>
      <vt:lpstr>Helvetica Neue</vt:lpstr>
      <vt:lpstr>Office Theme</vt:lpstr>
      <vt:lpstr>Hans Christian Anderson</vt:lpstr>
      <vt:lpstr>PowerPoint Presentation</vt:lpstr>
      <vt:lpstr>PowerPoint Presentation</vt:lpstr>
      <vt:lpstr>PowerPoint Presentation</vt:lpstr>
      <vt:lpstr>PowerPoint Presentation</vt:lpstr>
      <vt:lpstr>Hans Christian Anderson</vt:lpstr>
      <vt:lpstr>Translations  - many available online:</vt:lpstr>
      <vt:lpstr>A range of illustrations in a slide show 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Adaptations: ballet</vt:lpstr>
      <vt:lpstr>Adaptations: Opera</vt:lpstr>
      <vt:lpstr>PowerPoint Presentation</vt:lpstr>
      <vt:lpstr>Adaptations: film</vt:lpstr>
      <vt:lpstr>Adaptations: Musicals</vt:lpstr>
      <vt:lpstr>Adaptations: Animations </vt:lpstr>
      <vt:lpstr>And, the most famous animation: Frozen</vt:lpstr>
      <vt:lpstr>And there are lots of stories too . . .</vt:lpstr>
      <vt:lpstr>PowerPoint Presentation</vt:lpstr>
      <vt:lpstr>PowerPoint Presentation</vt:lpstr>
      <vt:lpstr>‘The Snow Queen’ It’s only a fairy tale . . 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Hans Christian Anderson</dc:title>
  <dc:creator>Tess</dc:creator>
  <cp:lastModifiedBy>Wendy Hunter</cp:lastModifiedBy>
  <cp:revision>32</cp:revision>
  <dcterms:created xsi:type="dcterms:W3CDTF">2020-03-31T13:25:26Z</dcterms:created>
  <dcterms:modified xsi:type="dcterms:W3CDTF">2020-06-23T08:46:06Z</dcterms:modified>
</cp:coreProperties>
</file>