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906000" cy="6858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10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79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0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5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00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48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73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33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61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67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10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49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1300E-580D-4802-8368-6CB38B9A9E5E}" type="datetimeFigureOut">
              <a:rPr lang="en-GB" smtClean="0"/>
              <a:t>12/08/2018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4EDFC-A40B-494F-A687-58131D2CBC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44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226" r="277"/>
          <a:stretch/>
        </p:blipFill>
        <p:spPr>
          <a:xfrm>
            <a:off x="129396" y="1053548"/>
            <a:ext cx="9745813" cy="3285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" y="-3901"/>
            <a:ext cx="921130" cy="103941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4132" y="193567"/>
            <a:ext cx="3917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SANDWICH Intervention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4132" y="543396"/>
            <a:ext cx="1492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7030A0"/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Training Log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956200" y="367313"/>
            <a:ext cx="1331794" cy="586597"/>
            <a:chOff x="6960254" y="706099"/>
            <a:chExt cx="1338198" cy="611011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0254" y="860773"/>
              <a:ext cx="428214" cy="42821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6216" y="706099"/>
              <a:ext cx="414022" cy="38788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20737" y="1017139"/>
              <a:ext cx="277715" cy="299971"/>
            </a:xfrm>
            <a:prstGeom prst="rect">
              <a:avLst/>
            </a:prstGeom>
          </p:spPr>
        </p:pic>
      </p:grp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506305"/>
              </p:ext>
            </p:extLst>
          </p:nvPr>
        </p:nvGraphicFramePr>
        <p:xfrm>
          <a:off x="5833064" y="263741"/>
          <a:ext cx="3884989" cy="715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1955">
                  <a:extLst>
                    <a:ext uri="{9D8B030D-6E8A-4147-A177-3AD203B41FA5}">
                      <a16:colId xmlns:a16="http://schemas.microsoft.com/office/drawing/2014/main" val="2469924827"/>
                    </a:ext>
                  </a:extLst>
                </a:gridCol>
                <a:gridCol w="2493034">
                  <a:extLst>
                    <a:ext uri="{9D8B030D-6E8A-4147-A177-3AD203B41FA5}">
                      <a16:colId xmlns:a16="http://schemas.microsoft.com/office/drawing/2014/main" val="2256969014"/>
                    </a:ext>
                  </a:extLst>
                </a:gridCol>
              </a:tblGrid>
              <a:tr h="1865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Principle Investigator: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Professor Bronagh Blackwood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293472"/>
                  </a:ext>
                </a:extLst>
              </a:tr>
              <a:tr h="165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Intervention Trainer: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Lisa McIlmurray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579269"/>
                  </a:ext>
                </a:extLst>
              </a:tr>
              <a:tr h="17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SITE: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9640657"/>
                  </a:ext>
                </a:extLst>
              </a:tr>
              <a:tr h="17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Nature of Training: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Sandwich Intervention – 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effectLst/>
                        </a:rPr>
                        <a:t>STAFF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Training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360014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460341"/>
              </p:ext>
            </p:extLst>
          </p:nvPr>
        </p:nvGraphicFramePr>
        <p:xfrm>
          <a:off x="129395" y="1492122"/>
          <a:ext cx="9661582" cy="44849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7752">
                  <a:extLst>
                    <a:ext uri="{9D8B030D-6E8A-4147-A177-3AD203B41FA5}">
                      <a16:colId xmlns:a16="http://schemas.microsoft.com/office/drawing/2014/main" val="1287453789"/>
                    </a:ext>
                  </a:extLst>
                </a:gridCol>
                <a:gridCol w="1595887">
                  <a:extLst>
                    <a:ext uri="{9D8B030D-6E8A-4147-A177-3AD203B41FA5}">
                      <a16:colId xmlns:a16="http://schemas.microsoft.com/office/drawing/2014/main" val="1485278838"/>
                    </a:ext>
                  </a:extLst>
                </a:gridCol>
                <a:gridCol w="1526875">
                  <a:extLst>
                    <a:ext uri="{9D8B030D-6E8A-4147-A177-3AD203B41FA5}">
                      <a16:colId xmlns:a16="http://schemas.microsoft.com/office/drawing/2014/main" val="4233850497"/>
                    </a:ext>
                  </a:extLst>
                </a:gridCol>
                <a:gridCol w="1362974">
                  <a:extLst>
                    <a:ext uri="{9D8B030D-6E8A-4147-A177-3AD203B41FA5}">
                      <a16:colId xmlns:a16="http://schemas.microsoft.com/office/drawing/2014/main" val="531503951"/>
                    </a:ext>
                  </a:extLst>
                </a:gridCol>
                <a:gridCol w="785004">
                  <a:extLst>
                    <a:ext uri="{9D8B030D-6E8A-4147-A177-3AD203B41FA5}">
                      <a16:colId xmlns:a16="http://schemas.microsoft.com/office/drawing/2014/main" val="1850786044"/>
                    </a:ext>
                  </a:extLst>
                </a:gridCol>
                <a:gridCol w="785004">
                  <a:extLst>
                    <a:ext uri="{9D8B030D-6E8A-4147-A177-3AD203B41FA5}">
                      <a16:colId xmlns:a16="http://schemas.microsoft.com/office/drawing/2014/main" val="276324788"/>
                    </a:ext>
                  </a:extLst>
                </a:gridCol>
                <a:gridCol w="1406105">
                  <a:extLst>
                    <a:ext uri="{9D8B030D-6E8A-4147-A177-3AD203B41FA5}">
                      <a16:colId xmlns:a16="http://schemas.microsoft.com/office/drawing/2014/main" val="3267560600"/>
                    </a:ext>
                  </a:extLst>
                </a:gridCol>
                <a:gridCol w="1431981">
                  <a:extLst>
                    <a:ext uri="{9D8B030D-6E8A-4147-A177-3AD203B41FA5}">
                      <a16:colId xmlns:a16="http://schemas.microsoft.com/office/drawing/2014/main" val="4130867751"/>
                    </a:ext>
                  </a:extLst>
                </a:gridCol>
              </a:tblGrid>
              <a:tr h="1793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Date of Training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Name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Staff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  <a:effectLst/>
                        </a:rPr>
                        <a:t> Member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(BLOCK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CAPITALS)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Signature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Staff Member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Role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within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PICU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Training</a:t>
                      </a:r>
                      <a:r>
                        <a:rPr lang="en-GB" sz="11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Delivered</a:t>
                      </a:r>
                      <a:endParaRPr lang="en-GB" sz="11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 Certificate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(Given to Research Nurse)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</a:rPr>
                        <a:t>Signature of </a:t>
                      </a:r>
                      <a:r>
                        <a:rPr lang="en-GB" sz="1100" dirty="0" smtClean="0">
                          <a:solidFill>
                            <a:schemeClr val="tx1"/>
                          </a:solidFill>
                          <a:effectLst/>
                        </a:rPr>
                        <a:t>Trainer </a:t>
                      </a:r>
                      <a:r>
                        <a:rPr lang="en-US" sz="1100" b="1" baseline="30000" dirty="0" smtClean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1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279262"/>
                  </a:ext>
                </a:extLst>
              </a:tr>
              <a:tr h="1793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Online</a:t>
                      </a: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Face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face</a:t>
                      </a:r>
                      <a:endParaRPr lang="en-GB" sz="10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636041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1343069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6323632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006268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936370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560879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9329280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916081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1427643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7057425"/>
                  </a:ext>
                </a:extLst>
              </a:tr>
              <a:tr h="3783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858138"/>
                  </a:ext>
                </a:extLst>
              </a:tr>
              <a:tr h="366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926" marR="5992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549892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763110" y="6308226"/>
            <a:ext cx="29549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SANDWICH Intervention STAFF Training Log v1.0 Final30/03/2018 </a:t>
            </a:r>
            <a:endParaRPr lang="en-GB" sz="800" dirty="0"/>
          </a:p>
        </p:txBody>
      </p:sp>
      <p:sp>
        <p:nvSpPr>
          <p:cNvPr id="20" name="Rectangle 19"/>
          <p:cNvSpPr/>
          <p:nvPr/>
        </p:nvSpPr>
        <p:spPr>
          <a:xfrm>
            <a:off x="58607" y="6006518"/>
            <a:ext cx="6169665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900" b="1" i="1" dirty="0">
                <a:ea typeface="Times New Roman" panose="02020603050405020304" pitchFamily="18" charset="0"/>
              </a:rPr>
              <a:t>Use this form to document any </a:t>
            </a:r>
            <a:r>
              <a:rPr lang="en-US" sz="900" b="1" i="1" dirty="0" smtClean="0">
                <a:ea typeface="Times New Roman" panose="02020603050405020304" pitchFamily="18" charset="0"/>
              </a:rPr>
              <a:t>SANDWICH Intervention </a:t>
            </a:r>
            <a:r>
              <a:rPr lang="en-US" sz="900" b="1" i="1" dirty="0">
                <a:ea typeface="Times New Roman" panose="02020603050405020304" pitchFamily="18" charset="0"/>
              </a:rPr>
              <a:t>training provided to members of the </a:t>
            </a:r>
            <a:r>
              <a:rPr lang="en-US" sz="900" b="1" i="1" dirty="0" smtClean="0">
                <a:ea typeface="Times New Roman" panose="02020603050405020304" pitchFamily="18" charset="0"/>
              </a:rPr>
              <a:t>PICU staff by Intervention Manager, Research Nurse, </a:t>
            </a:r>
            <a:r>
              <a:rPr lang="en-US" sz="900" b="1" i="1" dirty="0">
                <a:ea typeface="Times New Roman" panose="02020603050405020304" pitchFamily="18" charset="0"/>
              </a:rPr>
              <a:t>the PI or </a:t>
            </a:r>
            <a:r>
              <a:rPr lang="en-US" sz="900" b="1" i="1" dirty="0" smtClean="0">
                <a:ea typeface="Times New Roman" panose="02020603050405020304" pitchFamily="18" charset="0"/>
              </a:rPr>
              <a:t>SANDWICH Champions.</a:t>
            </a:r>
            <a:endParaRPr lang="en-GB" sz="900" b="1" dirty="0"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900" b="1" i="1" dirty="0">
                <a:ea typeface="Times New Roman" panose="02020603050405020304" pitchFamily="18" charset="0"/>
              </a:rPr>
              <a:t>This form should be </a:t>
            </a:r>
            <a:r>
              <a:rPr lang="en-US" sz="900" b="1" i="1" dirty="0" smtClean="0">
                <a:ea typeface="Times New Roman" panose="02020603050405020304" pitchFamily="18" charset="0"/>
              </a:rPr>
              <a:t>updated </a:t>
            </a:r>
            <a:r>
              <a:rPr lang="en-US" sz="900" b="1" i="1" dirty="0">
                <a:ea typeface="Times New Roman" panose="02020603050405020304" pitchFamily="18" charset="0"/>
              </a:rPr>
              <a:t>as new </a:t>
            </a:r>
            <a:r>
              <a:rPr lang="en-US" sz="900" b="1" i="1" dirty="0" smtClean="0">
                <a:ea typeface="Times New Roman" panose="02020603050405020304" pitchFamily="18" charset="0"/>
              </a:rPr>
              <a:t>staff </a:t>
            </a:r>
            <a:r>
              <a:rPr lang="en-US" sz="900" b="1" i="1" dirty="0">
                <a:ea typeface="Times New Roman" panose="02020603050405020304" pitchFamily="18" charset="0"/>
              </a:rPr>
              <a:t>join the </a:t>
            </a:r>
            <a:r>
              <a:rPr lang="en-US" sz="900" b="1" i="1" dirty="0" smtClean="0">
                <a:ea typeface="Times New Roman" panose="02020603050405020304" pitchFamily="18" charset="0"/>
              </a:rPr>
              <a:t>PICU Staff</a:t>
            </a:r>
          </a:p>
          <a:p>
            <a:pPr>
              <a:spcAft>
                <a:spcPts val="0"/>
              </a:spcAft>
            </a:pPr>
            <a:r>
              <a:rPr lang="en-US" sz="1000" b="1" baseline="30000" dirty="0" smtClean="0">
                <a:ea typeface="Times New Roman" panose="02020603050405020304" pitchFamily="18" charset="0"/>
              </a:rPr>
              <a:t>1</a:t>
            </a:r>
            <a:r>
              <a:rPr lang="en-US" sz="800" b="1" baseline="30000" dirty="0" smtClean="0">
                <a:ea typeface="Times New Roman" panose="02020603050405020304" pitchFamily="18" charset="0"/>
              </a:rPr>
              <a:t>-</a:t>
            </a:r>
            <a:r>
              <a:rPr lang="en-US" sz="800" b="1" dirty="0" smtClean="0">
                <a:ea typeface="Times New Roman" panose="02020603050405020304" pitchFamily="18" charset="0"/>
              </a:rPr>
              <a:t> </a:t>
            </a:r>
            <a:r>
              <a:rPr lang="en-US" sz="800" b="1" baseline="30000" dirty="0" smtClean="0">
                <a:ea typeface="Times New Roman" panose="02020603050405020304" pitchFamily="18" charset="0"/>
              </a:rPr>
              <a:t> </a:t>
            </a:r>
            <a:r>
              <a:rPr lang="en-US" sz="800" b="1" dirty="0">
                <a:ea typeface="Times New Roman" panose="02020603050405020304" pitchFamily="18" charset="0"/>
              </a:rPr>
              <a:t>if trial training</a:t>
            </a:r>
            <a:r>
              <a:rPr lang="en-US" sz="800" b="1" baseline="30000" dirty="0">
                <a:ea typeface="Times New Roman" panose="02020603050405020304" pitchFamily="18" charset="0"/>
              </a:rPr>
              <a:t> </a:t>
            </a:r>
            <a:r>
              <a:rPr lang="en-US" sz="800" b="1" dirty="0">
                <a:ea typeface="Times New Roman" panose="02020603050405020304" pitchFamily="18" charset="0"/>
              </a:rPr>
              <a:t>was performed by </a:t>
            </a:r>
            <a:r>
              <a:rPr lang="en-US" sz="800" b="1" dirty="0" smtClean="0">
                <a:ea typeface="Times New Roman" panose="02020603050405020304" pitchFamily="18" charset="0"/>
              </a:rPr>
              <a:t>Intervention Implementation Manager, CTU </a:t>
            </a:r>
            <a:r>
              <a:rPr lang="en-US" sz="800" b="1" dirty="0">
                <a:ea typeface="Times New Roman" panose="02020603050405020304" pitchFamily="18" charset="0"/>
              </a:rPr>
              <a:t>staff, the CI, PI or </a:t>
            </a:r>
            <a:r>
              <a:rPr lang="en-US" sz="800" b="1" dirty="0" smtClean="0">
                <a:ea typeface="Times New Roman" panose="02020603050405020304" pitchFamily="18" charset="0"/>
              </a:rPr>
              <a:t>SANDWICH CHAMPION, </a:t>
            </a:r>
            <a:r>
              <a:rPr lang="en-US" sz="800" b="1" dirty="0">
                <a:ea typeface="Times New Roman" panose="02020603050405020304" pitchFamily="18" charset="0"/>
              </a:rPr>
              <a:t>then </a:t>
            </a:r>
            <a:r>
              <a:rPr lang="en-US" sz="800" b="1" dirty="0" smtClean="0">
                <a:ea typeface="Times New Roman" panose="02020603050405020304" pitchFamily="18" charset="0"/>
              </a:rPr>
              <a:t>   he/she </a:t>
            </a:r>
            <a:r>
              <a:rPr lang="en-US" sz="800" b="1" dirty="0">
                <a:ea typeface="Times New Roman" panose="02020603050405020304" pitchFamily="18" charset="0"/>
              </a:rPr>
              <a:t>should sign this log to certify this </a:t>
            </a:r>
            <a:endParaRPr lang="en-GB" sz="800" b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574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141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 Condensed</vt:lpstr>
      <vt:lpstr>Times New Roman</vt:lpstr>
      <vt:lpstr>Office Theme</vt:lpstr>
      <vt:lpstr>PowerPoint Presentation</vt:lpstr>
    </vt:vector>
  </TitlesOfParts>
  <Company>Medicine, Dentistry and Biomedical Sciences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McIlmurray</dc:creator>
  <cp:lastModifiedBy>Windows User</cp:lastModifiedBy>
  <cp:revision>9</cp:revision>
  <cp:lastPrinted>2018-04-01T12:59:55Z</cp:lastPrinted>
  <dcterms:created xsi:type="dcterms:W3CDTF">2018-04-01T12:04:00Z</dcterms:created>
  <dcterms:modified xsi:type="dcterms:W3CDTF">2018-08-12T11:46:24Z</dcterms:modified>
</cp:coreProperties>
</file>